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6" r:id="rId4"/>
    <p:sldId id="276" r:id="rId5"/>
    <p:sldId id="277" r:id="rId6"/>
    <p:sldId id="278" r:id="rId7"/>
    <p:sldId id="271" r:id="rId8"/>
    <p:sldId id="269" r:id="rId9"/>
    <p:sldId id="272" r:id="rId10"/>
    <p:sldId id="273" r:id="rId11"/>
    <p:sldId id="274" r:id="rId12"/>
    <p:sldId id="275" r:id="rId13"/>
    <p:sldId id="279" r:id="rId14"/>
    <p:sldId id="280" r:id="rId15"/>
    <p:sldId id="268" r:id="rId16"/>
    <p:sldId id="267" r:id="rId17"/>
    <p:sldId id="281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282677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370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712BF-EBF8-41B8-8106-D0CFED415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9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C70E6-F6F0-4B6C-8781-321C00937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9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607218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607218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8D885-89F4-458D-A290-09C1374D8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41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DD88D8-2AC9-4A54-92EA-E14CB81E13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1660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B996-49D7-4191-AACC-F8E01E2C40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5678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DA6C4-D1A3-4809-9BD7-BC5F6EE7E4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7591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8DB8A-0CC5-45B8-8D08-3745A5DAA2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8540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E2E16-9263-46B3-A599-11AB4898EB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562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A3BFF-D794-46DF-BA27-5551244BCB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855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FE51-EDFE-4E52-95D7-3078D6F8D2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0107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DEC6-1F1C-48DF-BB9B-2C591D9A56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755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DE139-CC23-4CBF-8C05-E29FF737A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3901-766A-454C-88E9-AFF00CCEBA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2747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E132-7B3C-4207-BA2E-CB3643DD6F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773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A84B2-7EB9-4CD7-A715-1CA77513FC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117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4F27-DF7E-4925-ABF4-308F0115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8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600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2A60A-E1D2-4312-ABB3-B190442C0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4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8DC9B-6A17-40D8-BECA-77A560B7D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E9BE-698F-4435-9EFD-21827BE8E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3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CD93-E807-4037-BAF5-27E1CA9BB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3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6E53-A576-495A-ACAE-981346F58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3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BE95D-CDE3-43DD-BE7A-B81DE247B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73423A3A-9E1D-48A7-B78A-C1FA193F6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9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534154"/>
            <a:ext cx="21336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479C465-C784-4965-9739-465D15E3D3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23017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bean365.jp/document/" TargetMode="External"/><Relationship Id="rId2" Type="http://schemas.openxmlformats.org/officeDocument/2006/relationships/hyperlink" Target="mailto:bb-support@softsu.co.jp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hyperlink" Target="https://www.bluebean365.jp/faq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e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1.emf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9.bin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4.bin"/><Relationship Id="rId3" Type="http://schemas.openxmlformats.org/officeDocument/2006/relationships/image" Target="../media/image1.emf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3.bin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5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3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1.emf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5.bin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226425" y="2774950"/>
            <a:ext cx="70767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Ver.6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84213" y="3487738"/>
            <a:ext cx="77041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ja-JP" sz="1400">
                <a:solidFill>
                  <a:srgbClr val="000000"/>
                </a:solidFill>
              </a:rPr>
              <a:t>コールフローの作成方法を記載しています。</a:t>
            </a:r>
          </a:p>
          <a:p>
            <a:pPr eaLnBrk="1" hangingPunct="1">
              <a:buClrTx/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IVR</a:t>
            </a:r>
            <a:r>
              <a:rPr lang="ja-JP" altLang="en-US" sz="1400">
                <a:solidFill>
                  <a:srgbClr val="000000"/>
                </a:solidFill>
              </a:rPr>
              <a:t>機能と</a:t>
            </a:r>
            <a:r>
              <a:rPr lang="en-US" altLang="ja-JP" sz="1400">
                <a:solidFill>
                  <a:srgbClr val="000000"/>
                </a:solidFill>
              </a:rPr>
              <a:t>ACD</a:t>
            </a:r>
            <a:r>
              <a:rPr lang="ja-JP" altLang="en-US" sz="1400">
                <a:solidFill>
                  <a:srgbClr val="000000"/>
                </a:solidFill>
              </a:rPr>
              <a:t>を組み合わせることによるコールフローの作成が可能です。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1700213"/>
            <a:ext cx="9144000" cy="10668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3200">
                <a:solidFill>
                  <a:schemeClr val="bg1"/>
                </a:solidFill>
                <a:latin typeface="ＭＳ Ｐゴシック" charset="-128"/>
              </a:rPr>
              <a:t>コールフローの作成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5D7EB90-B8B9-480B-A318-7F3CE87201D2}" type="slidenum">
              <a:rPr lang="en-US" altLang="ja-JP">
                <a:solidFill>
                  <a:srgbClr val="000000"/>
                </a:solidFill>
              </a:rPr>
              <a:pPr eaLnBrk="1" hangingPunct="1"/>
              <a:t>9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2291" name="Picture 2" descr="名称未設定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298575"/>
            <a:ext cx="80010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95288" y="4868863"/>
            <a:ext cx="416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メンバー（オペレーター）を選択します。その際にスキルの設定が可能です。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755650" y="188913"/>
            <a:ext cx="331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作業グループ（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ACD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）の作成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③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0FBCA11-4EB7-402F-9835-4275E3B16211}" type="slidenum">
              <a:rPr lang="en-US" altLang="ja-JP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55650" y="188913"/>
            <a:ext cx="6048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自動音声（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IVR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）の作成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　（営業時間内）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システム設定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自動音声（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IVR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新規自動音声（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IVR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）作成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</a:t>
            </a:r>
          </a:p>
        </p:txBody>
      </p:sp>
      <p:pic>
        <p:nvPicPr>
          <p:cNvPr id="13316" name="Picture 5" descr="名称未設定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5761037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08000" y="5229225"/>
            <a:ext cx="4394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内部番号：管理しやす番号（</a:t>
            </a:r>
            <a:r>
              <a:rPr kumimoji="1" lang="en-US" altLang="ja-JP" sz="1000">
                <a:latin typeface="ＭＳ Ｐゴシック" charset="-128"/>
              </a:rPr>
              <a:t>7999</a:t>
            </a:r>
            <a:r>
              <a:rPr kumimoji="1" lang="ja-JP" altLang="en-US" sz="1000">
                <a:latin typeface="ＭＳ Ｐゴシック" charset="-128"/>
              </a:rPr>
              <a:t>）を設定してください。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説明：管理しやすい説明を設定してください。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音声ファイル：着信時に使用する音声ファイル（</a:t>
            </a:r>
            <a:r>
              <a:rPr kumimoji="1" lang="en-US" altLang="ja-JP" sz="1000">
                <a:latin typeface="ＭＳ Ｐゴシック" charset="-128"/>
              </a:rPr>
              <a:t>WAV</a:t>
            </a:r>
            <a:r>
              <a:rPr kumimoji="1" lang="ja-JP" altLang="en-US" sz="1000">
                <a:latin typeface="ＭＳ Ｐゴシック" charset="-128"/>
              </a:rPr>
              <a:t>）を設定してください。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転送先：転送先（この場合は</a:t>
            </a:r>
            <a:r>
              <a:rPr kumimoji="1" lang="en-US" altLang="ja-JP" sz="1000">
                <a:latin typeface="ＭＳ Ｐゴシック" charset="-128"/>
              </a:rPr>
              <a:t>ACD</a:t>
            </a:r>
            <a:r>
              <a:rPr kumimoji="1" lang="ja-JP" altLang="en-US" sz="1000">
                <a:latin typeface="ＭＳ Ｐゴシック" charset="-128"/>
              </a:rPr>
              <a:t>番号）を設定してください。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備考：メモを入力してください。設定に影響はありません。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有効期間：設定の有効期間を指定してください。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有効時間：設定の有効時間を指定してください。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有効日：設定の有効日を指定してください。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1BC9FFD-8000-4512-825B-E7C94A49A4C7}" type="slidenum">
              <a:rPr lang="en-US" altLang="ja-JP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755650" y="188913"/>
            <a:ext cx="6048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自動音声（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IVR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）の作成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②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　（営業時間外）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システム設定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自動音声（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IVR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新規自動音声（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IVR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）作成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08000" y="5229225"/>
            <a:ext cx="4394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内部番号：</a:t>
            </a:r>
            <a:r>
              <a:rPr kumimoji="1" lang="en-US" altLang="ja-JP" sz="1000">
                <a:latin typeface="ＭＳ Ｐゴシック" charset="-128"/>
              </a:rPr>
              <a:t>①</a:t>
            </a:r>
            <a:r>
              <a:rPr kumimoji="1" lang="ja-JP" altLang="en-US" sz="1000">
                <a:latin typeface="ＭＳ Ｐゴシック" charset="-128"/>
              </a:rPr>
              <a:t>で設定した番号（</a:t>
            </a:r>
            <a:r>
              <a:rPr kumimoji="1" lang="en-US" altLang="ja-JP" sz="1000">
                <a:latin typeface="ＭＳ Ｐゴシック" charset="-128"/>
              </a:rPr>
              <a:t>7999</a:t>
            </a:r>
            <a:r>
              <a:rPr kumimoji="1" lang="ja-JP" altLang="en-US" sz="1000">
                <a:latin typeface="ＭＳ Ｐゴシック" charset="-128"/>
              </a:rPr>
              <a:t>）を設定してください。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説明：管理しやすい説明を設定してください。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音声ファイル：着信時に使用する音声ファイル（</a:t>
            </a:r>
            <a:r>
              <a:rPr kumimoji="1" lang="en-US" altLang="ja-JP" sz="1000">
                <a:latin typeface="ＭＳ Ｐゴシック" charset="-128"/>
              </a:rPr>
              <a:t>WAV</a:t>
            </a:r>
            <a:r>
              <a:rPr kumimoji="1" lang="ja-JP" altLang="en-US" sz="1000">
                <a:latin typeface="ＭＳ Ｐゴシック" charset="-128"/>
              </a:rPr>
              <a:t>）を設定してください。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転送先：（設定不要）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備考：メモを入力してください。設定に影響はありません。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有効期間：設定の有効期間を指定してください。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有効時間：設定の有効時間を指定してください。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有効日：設定の有効日を指定してください。</a:t>
            </a:r>
          </a:p>
        </p:txBody>
      </p:sp>
      <p:pic>
        <p:nvPicPr>
          <p:cNvPr id="14341" name="Picture 5" descr="名称未設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2663"/>
            <a:ext cx="54006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9DFFD6C-C26C-4E1C-8934-89FD49EDC55B}" type="slidenum">
              <a:rPr lang="en-US" altLang="ja-JP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755650" y="188913"/>
            <a:ext cx="559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自動音声（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IVR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）の作成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③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　（一覧）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システム設定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自動音声（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IVR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自動音声（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IVR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）設定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08000" y="4292600"/>
            <a:ext cx="2527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このように表示されていれば設定完了です。</a:t>
            </a:r>
          </a:p>
        </p:txBody>
      </p:sp>
      <p:pic>
        <p:nvPicPr>
          <p:cNvPr id="15365" name="Picture 5" descr="名称未設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5905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00113" y="2420938"/>
            <a:ext cx="2879725" cy="57626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55875" y="3357563"/>
            <a:ext cx="5173509" cy="52540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1400" dirty="0"/>
              <a:t>同じ内部番号の場合、上の設定が優先され、上の設定外の条件は</a:t>
            </a:r>
            <a:endParaRPr lang="en-US" altLang="ja-JP" sz="1400" dirty="0"/>
          </a:p>
          <a:p>
            <a:r>
              <a:rPr lang="ja-JP" altLang="en-US" sz="1400" dirty="0"/>
              <a:t>下の設定が有効になります。</a:t>
            </a:r>
          </a:p>
        </p:txBody>
      </p:sp>
      <p:cxnSp>
        <p:nvCxnSpPr>
          <p:cNvPr id="15368" name="AutoShape 8"/>
          <p:cNvCxnSpPr>
            <a:cxnSpLocks noChangeShapeType="1"/>
            <a:stCxn id="15367" idx="0"/>
            <a:endCxn id="15366" idx="3"/>
          </p:cNvCxnSpPr>
          <p:nvPr/>
        </p:nvCxnSpPr>
        <p:spPr bwMode="auto">
          <a:xfrm flipH="1" flipV="1">
            <a:off x="3779838" y="2709069"/>
            <a:ext cx="1362792" cy="648494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テキスト ボックス 1"/>
          <p:cNvSpPr txBox="1"/>
          <p:nvPr/>
        </p:nvSpPr>
        <p:spPr>
          <a:xfrm>
            <a:off x="611560" y="5085184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IVR</a:t>
            </a:r>
            <a:r>
              <a:rPr kumimoji="1" lang="ja-JP" altLang="en-US" sz="1400" b="1" dirty="0"/>
              <a:t>の設定に関しては、別マニュアル「</a:t>
            </a:r>
            <a:r>
              <a:rPr lang="en-US" altLang="ja-JP" sz="1400" b="1" dirty="0"/>
              <a:t>IVR</a:t>
            </a:r>
            <a:r>
              <a:rPr lang="ja-JP" altLang="en-US" sz="1400" b="1" dirty="0"/>
              <a:t>の設定方法</a:t>
            </a:r>
            <a:r>
              <a:rPr kumimoji="1" lang="ja-JP" altLang="en-US" sz="1400" b="1" dirty="0"/>
              <a:t>」もご参照ください。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FCA64CB-0992-48B3-9F11-559F33DE5A4A}" type="slidenum">
              <a:rPr lang="en-US" altLang="ja-JP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6387" name="Picture 2" descr="名称未設定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6561137" cy="38496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08000" y="4900613"/>
            <a:ext cx="51530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名称：管理しやすい名称を記入してください。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ホスト：キャリア（もしくは</a:t>
            </a:r>
            <a:r>
              <a:rPr kumimoji="1" lang="en-US" altLang="ja-JP" sz="1000">
                <a:latin typeface="ＭＳ Ｐゴシック" charset="-128"/>
              </a:rPr>
              <a:t>SIP</a:t>
            </a:r>
            <a:r>
              <a:rPr kumimoji="1" lang="ja-JP" altLang="en-US" sz="1000">
                <a:latin typeface="ＭＳ Ｐゴシック" charset="-128"/>
              </a:rPr>
              <a:t>サーバー）のホスト（もしくはアドレス）を入力してください。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ポート：ポートに指定があれば変更してください。デフォルトは</a:t>
            </a:r>
            <a:r>
              <a:rPr kumimoji="1" lang="en-US" altLang="ja-JP" sz="1000">
                <a:latin typeface="ＭＳ Ｐゴシック" charset="-128"/>
              </a:rPr>
              <a:t>5060</a:t>
            </a:r>
            <a:r>
              <a:rPr kumimoji="1" lang="ja-JP" altLang="en-US" sz="1000">
                <a:latin typeface="ＭＳ Ｐゴシック" charset="-128"/>
              </a:rPr>
              <a:t>です。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ユーザー名：キャリア（もしくは</a:t>
            </a:r>
            <a:r>
              <a:rPr kumimoji="1" lang="en-US" altLang="ja-JP" sz="1000">
                <a:latin typeface="ＭＳ Ｐゴシック" charset="-128"/>
              </a:rPr>
              <a:t>SIP</a:t>
            </a:r>
            <a:r>
              <a:rPr kumimoji="1" lang="ja-JP" altLang="en-US" sz="1000">
                <a:latin typeface="ＭＳ Ｐゴシック" charset="-128"/>
              </a:rPr>
              <a:t>サーバー）指定のユーザー名を入力してください。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パスワード：キャリア（もしくは</a:t>
            </a:r>
            <a:r>
              <a:rPr kumimoji="1" lang="en-US" altLang="ja-JP" sz="1000">
                <a:latin typeface="ＭＳ Ｐゴシック" charset="-128"/>
              </a:rPr>
              <a:t>SIP</a:t>
            </a:r>
            <a:r>
              <a:rPr kumimoji="1" lang="ja-JP" altLang="en-US" sz="1000">
                <a:latin typeface="ＭＳ Ｐゴシック" charset="-128"/>
              </a:rPr>
              <a:t>サーバー）指定のパスワードを入力してください。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レジスター：ゲートウェイを有効にする場合はチェックを入れてください。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デフォルト外線番号：発番する番号を入力してください。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カット：ダイヤル番号の先頭数字をカットする場合は、カットする桁数を入力してください。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プレフィックス：発信時に不可する先頭番号を設定します。（例</a:t>
            </a:r>
            <a:r>
              <a:rPr kumimoji="1" lang="en-US" altLang="ja-JP" sz="1000">
                <a:latin typeface="ＭＳ Ｐゴシック" charset="-128"/>
              </a:rPr>
              <a:t>184</a:t>
            </a:r>
            <a:r>
              <a:rPr kumimoji="1" lang="ja-JP" altLang="en-US" sz="1000">
                <a:latin typeface="ＭＳ Ｐゴシック" charset="-128"/>
              </a:rPr>
              <a:t>、</a:t>
            </a:r>
            <a:r>
              <a:rPr kumimoji="1" lang="en-US" altLang="ja-JP" sz="1000">
                <a:latin typeface="ＭＳ Ｐゴシック" charset="-128"/>
              </a:rPr>
              <a:t>186</a:t>
            </a:r>
            <a:r>
              <a:rPr kumimoji="1" lang="ja-JP" altLang="en-US" sz="1000">
                <a:latin typeface="ＭＳ Ｐゴシック" charset="-128"/>
              </a:rPr>
              <a:t>）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en-US" altLang="ja-JP" sz="1000">
                <a:latin typeface="ＭＳ Ｐゴシック" charset="-128"/>
              </a:rPr>
              <a:t>DTMF</a:t>
            </a:r>
            <a:r>
              <a:rPr kumimoji="1" lang="ja-JP" altLang="en-US" sz="1000">
                <a:latin typeface="ＭＳ Ｐゴシック" charset="-128"/>
              </a:rPr>
              <a:t>モード：</a:t>
            </a:r>
            <a:r>
              <a:rPr kumimoji="1" lang="en-US" altLang="ja-JP" sz="1000">
                <a:latin typeface="ＭＳ Ｐゴシック" charset="-128"/>
              </a:rPr>
              <a:t>DTMF</a:t>
            </a:r>
            <a:r>
              <a:rPr kumimoji="1" lang="ja-JP" altLang="en-US" sz="1000">
                <a:latin typeface="ＭＳ Ｐゴシック" charset="-128"/>
              </a:rPr>
              <a:t>に指定がある場合は指定してください。デフォルトは</a:t>
            </a:r>
            <a:r>
              <a:rPr kumimoji="1" lang="en-US" altLang="ja-JP" sz="1000">
                <a:latin typeface="ＭＳ Ｐゴシック" charset="-128"/>
              </a:rPr>
              <a:t>auto</a:t>
            </a:r>
            <a:r>
              <a:rPr kumimoji="1" lang="ja-JP" altLang="en-US" sz="1000">
                <a:latin typeface="ＭＳ Ｐゴシック" charset="-128"/>
              </a:rPr>
              <a:t>です。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備考：メモを入力してください。設定に影響はありません。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55650" y="188913"/>
            <a:ext cx="5397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ゲートウェイの作成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システム設定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ゲートウェイ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新規ゲートウェイ作成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5CAF068-F64A-4EF4-9272-DE23EECEF91F}" type="slidenum">
              <a:rPr lang="en-US" altLang="ja-JP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08000" y="4724400"/>
            <a:ext cx="6769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所属ゲートウェイ：ゲートウェイをプルダウンメニューから選択して下さい。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名称：管理しやすい名称を設定してください。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外線番号：外線番号を入力してください。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着信先：着信先の作業グループ（</a:t>
            </a:r>
            <a:r>
              <a:rPr kumimoji="1" lang="en-US" altLang="ja-JP" sz="1000">
                <a:latin typeface="ＭＳ Ｐゴシック" charset="-128"/>
              </a:rPr>
              <a:t>ACD</a:t>
            </a:r>
            <a:r>
              <a:rPr kumimoji="1" lang="ja-JP" altLang="en-US" sz="1000">
                <a:latin typeface="ＭＳ Ｐゴシック" charset="-128"/>
              </a:rPr>
              <a:t>）をプルダウンメニューから選択して下さい。この場合は</a:t>
            </a:r>
            <a:r>
              <a:rPr kumimoji="1" lang="en-US" altLang="ja-JP" sz="1000">
                <a:latin typeface="ＭＳ Ｐゴシック" charset="-128"/>
              </a:rPr>
              <a:t>7999</a:t>
            </a:r>
            <a:r>
              <a:rPr kumimoji="1" lang="ja-JP" altLang="en-US" sz="1000">
                <a:latin typeface="ＭＳ Ｐゴシック" charset="-128"/>
              </a:rPr>
              <a:t>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所属業務：所属する業務をプルダウンメニューから選択して下さい。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備考：メモを入力してください。設定に影響はありません。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755650" y="188913"/>
            <a:ext cx="4905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外線の設定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システム設定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外線番号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新規外線番号作成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</a:t>
            </a:r>
          </a:p>
        </p:txBody>
      </p:sp>
      <p:pic>
        <p:nvPicPr>
          <p:cNvPr id="17413" name="Picture 6" descr="名称未設定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2674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75475" y="6534154"/>
            <a:ext cx="2133600" cy="20796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E8FE51-EDFE-4E52-95D7-3078D6F8D2C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0"/>
            <a:ext cx="8229600" cy="6381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GP創英角ｺﾞｼｯｸUB"/>
                <a:ea typeface="HGP創英角ｺﾞｼｯｸUB"/>
                <a:cs typeface="+mj-cs"/>
              </a:rPr>
              <a:t>お問い合わせ窓口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654601" y="909707"/>
            <a:ext cx="7705725" cy="4377362"/>
            <a:chOff x="950142" y="709290"/>
            <a:chExt cx="7705725" cy="4377363"/>
          </a:xfrm>
        </p:grpSpPr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950142" y="709290"/>
              <a:ext cx="7705725" cy="2446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nl-NL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nl-NL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■ 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お電話でのお問い合わせ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66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  <a:cs typeface="+mn-cs"/>
                </a:rPr>
                <a:t>受付時間：平日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66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  <a:cs typeface="+mn-cs"/>
                </a:rPr>
                <a:t>10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66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  <a:cs typeface="+mn-cs"/>
                </a:rPr>
                <a:t>時～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66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  <a:cs typeface="+mn-cs"/>
                </a:rPr>
                <a:t>18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66"/>
                  </a:solidFill>
                  <a:effectLst/>
                  <a:uLnTx/>
                  <a:uFillTx/>
                  <a:latin typeface="HGP創英角ｺﾞｼｯｸUB"/>
                  <a:ea typeface="HGP創英角ｺﾞｼｯｸUB"/>
                  <a:cs typeface="+mn-cs"/>
                </a:rPr>
                <a:t>時（土日祝日、夏季休業、年末年始は除く）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０５０－５８１０－７９７８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※ 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お電話が繋がりましたら、音声ガイダンスに沿ってお進みください。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■ サポートメールアドレス</a:t>
              </a: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  <a:hlinkClick r:id="rId2"/>
                </a:rPr>
                <a:t>bb-support@softsu.co.jp</a:t>
              </a:r>
              <a:endPara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</p:txBody>
        </p:sp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950142" y="3076872"/>
              <a:ext cx="7705725" cy="2009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各種マニュアル、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FAQ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を用意しております。是非ご活用下さい。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■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BlueBean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サポートページ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・サポートドキュメント</a:t>
              </a:r>
              <a:b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</a:b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  <a:hlinkClick r:id="rId3"/>
                </a:rPr>
                <a:t>https://www.bluebean365.jp/document/</a:t>
              </a:r>
              <a:endParaRPr kumimoji="1" lang="nl-NL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・よくある質問（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FAQ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）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nl-NL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  <a:hlinkClick r:id="rId4"/>
                </a:rPr>
                <a:t>https://www.bluebean365.jp/faq/</a:t>
              </a:r>
              <a:endParaRPr kumimoji="1" lang="nl-NL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88166AC-A69F-43E2-B356-777B70FADF7A}"/>
              </a:ext>
            </a:extLst>
          </p:cNvPr>
          <p:cNvGrpSpPr/>
          <p:nvPr/>
        </p:nvGrpSpPr>
        <p:grpSpPr>
          <a:xfrm>
            <a:off x="654599" y="5640791"/>
            <a:ext cx="7893055" cy="893360"/>
            <a:chOff x="654599" y="5640791"/>
            <a:chExt cx="7893055" cy="89336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54599" y="5640791"/>
              <a:ext cx="7893055" cy="89336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　　　　　　コールセンターで、すぐに使える便利な情報を紹介中！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　　　　　　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BlueBean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公式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Facebook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ページに  「いいね！」 をお願いします！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　　　　　　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  <a:cs typeface="+mn-cs"/>
                </a:rPr>
                <a:t>https://www.facebook.com/bluebeanofficial/</a:t>
              </a: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84CE84C-4311-4DB7-B719-1E8BEB697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648" y="5727471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74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C9002B9-4802-4213-8906-D3EC451C9D02}" type="slidenum">
              <a:rPr lang="en-US" altLang="ja-JP">
                <a:solidFill>
                  <a:srgbClr val="000000"/>
                </a:solidFill>
              </a:rPr>
              <a:pPr eaLnBrk="1" hangingPunct="1"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68313" y="344488"/>
            <a:ext cx="2417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</a:rPr>
              <a:t>■</a:t>
            </a:r>
            <a:r>
              <a:rPr lang="ja-JP" altLang="en-US">
                <a:solidFill>
                  <a:srgbClr val="000000"/>
                </a:solidFill>
              </a:rPr>
              <a:t>コールフローイメージ</a:t>
            </a:r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920750" y="1758950"/>
          <a:ext cx="3603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2995" imgH="587157" progId="Visio.Drawing.11">
                  <p:embed/>
                </p:oleObj>
              </mc:Choice>
              <mc:Fallback>
                <p:oleObj name="Visio" r:id="rId2" imgW="622995" imgH="58715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758950"/>
                        <a:ext cx="36036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"/>
          <p:cNvGraphicFramePr>
            <a:graphicFrameLocks noChangeAspect="1"/>
          </p:cNvGraphicFramePr>
          <p:nvPr/>
        </p:nvGraphicFramePr>
        <p:xfrm>
          <a:off x="344488" y="1614488"/>
          <a:ext cx="5159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93824" imgH="773847" progId="Visio.Drawing.11">
                  <p:embed/>
                </p:oleObj>
              </mc:Choice>
              <mc:Fallback>
                <p:oleObj name="Visio" r:id="rId4" imgW="593824" imgH="77384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614488"/>
                        <a:ext cx="5159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839788" y="1484313"/>
            <a:ext cx="8747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ja-JP" altLang="en-US" sz="1200"/>
              <a:t>内線：</a:t>
            </a:r>
            <a:r>
              <a:rPr lang="en-US" altLang="ja-JP" sz="1200"/>
              <a:t>4xxx</a:t>
            </a:r>
          </a:p>
        </p:txBody>
      </p:sp>
      <p:sp>
        <p:nvSpPr>
          <p:cNvPr id="3079" name="Oval 6"/>
          <p:cNvSpPr>
            <a:spLocks noChangeArrowheads="1"/>
          </p:cNvSpPr>
          <p:nvPr/>
        </p:nvSpPr>
        <p:spPr bwMode="auto">
          <a:xfrm>
            <a:off x="7450138" y="2405063"/>
            <a:ext cx="1081087" cy="3603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080" name="Object 7"/>
          <p:cNvGraphicFramePr>
            <a:graphicFrameLocks noChangeAspect="1"/>
          </p:cNvGraphicFramePr>
          <p:nvPr/>
        </p:nvGraphicFramePr>
        <p:xfrm>
          <a:off x="7661275" y="2046288"/>
          <a:ext cx="6492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622995" imgH="587157" progId="Visio.Drawing.11">
                  <p:embed/>
                </p:oleObj>
              </mc:Choice>
              <mc:Fallback>
                <p:oleObj name="Visio" r:id="rId6" imgW="622995" imgH="587157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2046288"/>
                        <a:ext cx="64928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7256463" y="1341438"/>
            <a:ext cx="106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ja-JP" altLang="en-US" sz="1200"/>
              <a:t>発信元番号</a:t>
            </a:r>
          </a:p>
          <a:p>
            <a:pPr algn="ctr" defTabSz="914400" eaLnBrk="1" hangingPunct="1"/>
            <a:r>
              <a:rPr lang="en-US" altLang="ja-JP" sz="1200"/>
              <a:t>03-xxxx-xxxx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084888" y="2220913"/>
            <a:ext cx="15827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 flipH="1" flipV="1">
            <a:off x="1258888" y="2060575"/>
            <a:ext cx="1441450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2411413" y="1316038"/>
            <a:ext cx="80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en-US" altLang="ja-JP" sz="1200"/>
              <a:t>ACD</a:t>
            </a:r>
            <a:r>
              <a:rPr lang="ja-JP" altLang="en-US" sz="1200"/>
              <a:t>番号</a:t>
            </a:r>
          </a:p>
          <a:p>
            <a:pPr algn="ctr" defTabSz="914400" eaLnBrk="1" hangingPunct="1"/>
            <a:r>
              <a:rPr lang="en-US" altLang="ja-JP" sz="1200"/>
              <a:t>8xxx</a:t>
            </a:r>
            <a:endParaRPr lang="ja-JP" altLang="en-US" sz="1200"/>
          </a:p>
        </p:txBody>
      </p:sp>
      <p:sp>
        <p:nvSpPr>
          <p:cNvPr id="3085" name="Rectangle 14"/>
          <p:cNvSpPr>
            <a:spLocks noChangeArrowheads="1"/>
          </p:cNvSpPr>
          <p:nvPr/>
        </p:nvSpPr>
        <p:spPr bwMode="auto">
          <a:xfrm>
            <a:off x="2195513" y="1270000"/>
            <a:ext cx="1223962" cy="31670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086" name="Rectangle 15"/>
          <p:cNvSpPr>
            <a:spLocks noChangeArrowheads="1"/>
          </p:cNvSpPr>
          <p:nvPr/>
        </p:nvSpPr>
        <p:spPr bwMode="auto">
          <a:xfrm>
            <a:off x="6732588" y="1270000"/>
            <a:ext cx="2016125" cy="18716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087" name="Rectangle 19"/>
          <p:cNvSpPr>
            <a:spLocks noChangeArrowheads="1"/>
          </p:cNvSpPr>
          <p:nvPr/>
        </p:nvSpPr>
        <p:spPr bwMode="auto">
          <a:xfrm>
            <a:off x="200025" y="1270000"/>
            <a:ext cx="1779588" cy="31670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088" name="Text Box 20"/>
          <p:cNvSpPr txBox="1">
            <a:spLocks noChangeArrowheads="1"/>
          </p:cNvSpPr>
          <p:nvPr/>
        </p:nvSpPr>
        <p:spPr bwMode="auto">
          <a:xfrm>
            <a:off x="179388" y="2276475"/>
            <a:ext cx="1762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ja-JP" altLang="en-US" sz="1200"/>
              <a:t>オペレーター名：</a:t>
            </a:r>
            <a:r>
              <a:rPr lang="en-US" altLang="ja-JP" sz="1200"/>
              <a:t>OP</a:t>
            </a:r>
            <a:r>
              <a:rPr lang="ja-JP" altLang="en-US" sz="1200"/>
              <a:t>太郎</a:t>
            </a:r>
          </a:p>
        </p:txBody>
      </p:sp>
      <p:sp>
        <p:nvSpPr>
          <p:cNvPr id="3089" name="Text Box 28"/>
          <p:cNvSpPr txBox="1">
            <a:spLocks noChangeArrowheads="1"/>
          </p:cNvSpPr>
          <p:nvPr/>
        </p:nvSpPr>
        <p:spPr bwMode="auto">
          <a:xfrm>
            <a:off x="3794280" y="1316038"/>
            <a:ext cx="10537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en-US" altLang="ja-JP" sz="1200" dirty="0"/>
              <a:t>IVR</a:t>
            </a:r>
            <a:r>
              <a:rPr lang="ja-JP" altLang="en-US" sz="1200" dirty="0"/>
              <a:t>内部番号</a:t>
            </a:r>
          </a:p>
          <a:p>
            <a:pPr algn="ctr" defTabSz="914400" eaLnBrk="1" hangingPunct="1"/>
            <a:r>
              <a:rPr lang="en-US" altLang="ja-JP" sz="1200" dirty="0"/>
              <a:t>7xxx</a:t>
            </a:r>
          </a:p>
        </p:txBody>
      </p:sp>
      <p:sp>
        <p:nvSpPr>
          <p:cNvPr id="3090" name="Rectangle 29"/>
          <p:cNvSpPr>
            <a:spLocks noChangeArrowheads="1"/>
          </p:cNvSpPr>
          <p:nvPr/>
        </p:nvSpPr>
        <p:spPr bwMode="auto">
          <a:xfrm>
            <a:off x="3708400" y="1270000"/>
            <a:ext cx="1225550" cy="31670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091" name="Line 31"/>
          <p:cNvSpPr>
            <a:spLocks noChangeShapeType="1"/>
          </p:cNvSpPr>
          <p:nvPr/>
        </p:nvSpPr>
        <p:spPr bwMode="auto">
          <a:xfrm>
            <a:off x="3059113" y="2492375"/>
            <a:ext cx="144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092" name="Text Box 33"/>
          <p:cNvSpPr txBox="1">
            <a:spLocks noChangeArrowheads="1"/>
          </p:cNvSpPr>
          <p:nvPr/>
        </p:nvSpPr>
        <p:spPr bwMode="auto">
          <a:xfrm>
            <a:off x="4141788" y="1916113"/>
            <a:ext cx="403225" cy="936625"/>
          </a:xfrm>
          <a:prstGeom prst="rect">
            <a:avLst/>
          </a:prstGeom>
          <a:solidFill>
            <a:srgbClr val="3366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ja-JP" altLang="en-US" sz="1400"/>
              <a:t>ＩＶＲ</a:t>
            </a:r>
          </a:p>
        </p:txBody>
      </p:sp>
      <p:sp>
        <p:nvSpPr>
          <p:cNvPr id="3093" name="Text Box 36"/>
          <p:cNvSpPr txBox="1">
            <a:spLocks noChangeArrowheads="1"/>
          </p:cNvSpPr>
          <p:nvPr/>
        </p:nvSpPr>
        <p:spPr bwMode="auto">
          <a:xfrm>
            <a:off x="539750" y="5013325"/>
            <a:ext cx="7561263" cy="476250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ja-JP" altLang="en-US" sz="1200"/>
              <a:t>コールフローの構成機能として「外線」「</a:t>
            </a:r>
            <a:r>
              <a:rPr lang="en-US" altLang="ja-JP" sz="1200"/>
              <a:t>IVR</a:t>
            </a:r>
            <a:r>
              <a:rPr lang="ja-JP" altLang="en-US" sz="1200"/>
              <a:t>」「</a:t>
            </a:r>
            <a:r>
              <a:rPr lang="en-US" altLang="ja-JP" sz="1200"/>
              <a:t>ACD</a:t>
            </a:r>
            <a:r>
              <a:rPr lang="ja-JP" altLang="en-US" sz="1200"/>
              <a:t>」「内線」「オペレーター」があります。</a:t>
            </a:r>
          </a:p>
          <a:p>
            <a:pPr defTabSz="914400" eaLnBrk="1" hangingPunct="1"/>
            <a:r>
              <a:rPr lang="ja-JP" altLang="en-US" sz="1200"/>
              <a:t>それらを組み合わせることにより、自由にコールフローを作成することが出来ます。</a:t>
            </a:r>
          </a:p>
        </p:txBody>
      </p:sp>
      <p:sp>
        <p:nvSpPr>
          <p:cNvPr id="3094" name="Text Box 40"/>
          <p:cNvSpPr txBox="1">
            <a:spLocks noChangeArrowheads="1"/>
          </p:cNvSpPr>
          <p:nvPr/>
        </p:nvSpPr>
        <p:spPr bwMode="auto">
          <a:xfrm>
            <a:off x="5219700" y="1316038"/>
            <a:ext cx="114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ja-JP" altLang="en-US" sz="1200"/>
              <a:t>外線番号</a:t>
            </a:r>
          </a:p>
          <a:p>
            <a:pPr algn="ctr" defTabSz="914400" eaLnBrk="1" hangingPunct="1"/>
            <a:r>
              <a:rPr lang="en-US" altLang="ja-JP" sz="1200"/>
              <a:t>050-xxxx-xxxx</a:t>
            </a:r>
            <a:endParaRPr lang="ja-JP" altLang="en-US" sz="1200"/>
          </a:p>
        </p:txBody>
      </p:sp>
      <p:sp>
        <p:nvSpPr>
          <p:cNvPr id="3095" name="Rectangle 41"/>
          <p:cNvSpPr>
            <a:spLocks noChangeArrowheads="1"/>
          </p:cNvSpPr>
          <p:nvPr/>
        </p:nvSpPr>
        <p:spPr bwMode="auto">
          <a:xfrm>
            <a:off x="5219700" y="1270000"/>
            <a:ext cx="1225550" cy="31670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096" name="Line 43"/>
          <p:cNvSpPr>
            <a:spLocks noChangeShapeType="1"/>
          </p:cNvSpPr>
          <p:nvPr/>
        </p:nvSpPr>
        <p:spPr bwMode="auto">
          <a:xfrm>
            <a:off x="4570413" y="2347913"/>
            <a:ext cx="144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097" name="Text Box 42"/>
          <p:cNvSpPr txBox="1">
            <a:spLocks noChangeArrowheads="1"/>
          </p:cNvSpPr>
          <p:nvPr/>
        </p:nvSpPr>
        <p:spPr bwMode="auto">
          <a:xfrm>
            <a:off x="5653088" y="1916113"/>
            <a:ext cx="403225" cy="936625"/>
          </a:xfrm>
          <a:prstGeom prst="rect">
            <a:avLst/>
          </a:prstGeom>
          <a:solidFill>
            <a:srgbClr val="3366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ja-JP" altLang="en-US" sz="1400"/>
              <a:t>外線</a:t>
            </a:r>
          </a:p>
        </p:txBody>
      </p:sp>
      <p:graphicFrame>
        <p:nvGraphicFramePr>
          <p:cNvPr id="3098" name="Object 44"/>
          <p:cNvGraphicFramePr>
            <a:graphicFrameLocks noChangeAspect="1"/>
          </p:cNvGraphicFramePr>
          <p:nvPr/>
        </p:nvGraphicFramePr>
        <p:xfrm>
          <a:off x="920750" y="3141663"/>
          <a:ext cx="3603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622995" imgH="587157" progId="Visio.Drawing.11">
                  <p:embed/>
                </p:oleObj>
              </mc:Choice>
              <mc:Fallback>
                <p:oleObj name="Visio" r:id="rId7" imgW="622995" imgH="587157" progId="Visio.Drawing.11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141663"/>
                        <a:ext cx="36036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9" name="Object 45"/>
          <p:cNvGraphicFramePr>
            <a:graphicFrameLocks noChangeAspect="1"/>
          </p:cNvGraphicFramePr>
          <p:nvPr/>
        </p:nvGraphicFramePr>
        <p:xfrm>
          <a:off x="344488" y="2997200"/>
          <a:ext cx="5159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593824" imgH="773847" progId="Visio.Drawing.11">
                  <p:embed/>
                </p:oleObj>
              </mc:Choice>
              <mc:Fallback>
                <p:oleObj name="Visio" r:id="rId8" imgW="593824" imgH="773847" progId="Visio.Drawing.11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997200"/>
                        <a:ext cx="5159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0" name="Text Box 46"/>
          <p:cNvSpPr txBox="1">
            <a:spLocks noChangeArrowheads="1"/>
          </p:cNvSpPr>
          <p:nvPr/>
        </p:nvSpPr>
        <p:spPr bwMode="auto">
          <a:xfrm>
            <a:off x="839788" y="2867025"/>
            <a:ext cx="874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ja-JP" altLang="en-US" sz="1200"/>
              <a:t>内線：</a:t>
            </a:r>
            <a:r>
              <a:rPr lang="en-US" altLang="ja-JP" sz="1200"/>
              <a:t>4xxx</a:t>
            </a:r>
          </a:p>
        </p:txBody>
      </p:sp>
      <p:sp>
        <p:nvSpPr>
          <p:cNvPr id="3101" name="Text Box 47"/>
          <p:cNvSpPr txBox="1">
            <a:spLocks noChangeArrowheads="1"/>
          </p:cNvSpPr>
          <p:nvPr/>
        </p:nvSpPr>
        <p:spPr bwMode="auto">
          <a:xfrm>
            <a:off x="179388" y="3659188"/>
            <a:ext cx="1762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ja-JP" altLang="en-US" sz="1200"/>
              <a:t>オペレーター名：</a:t>
            </a:r>
            <a:r>
              <a:rPr lang="en-US" altLang="ja-JP" sz="1200"/>
              <a:t>OP</a:t>
            </a:r>
            <a:r>
              <a:rPr lang="ja-JP" altLang="en-US" sz="1200"/>
              <a:t>二郎</a:t>
            </a:r>
          </a:p>
        </p:txBody>
      </p:sp>
      <p:sp>
        <p:nvSpPr>
          <p:cNvPr id="3102" name="Line 48"/>
          <p:cNvSpPr>
            <a:spLocks noChangeShapeType="1"/>
          </p:cNvSpPr>
          <p:nvPr/>
        </p:nvSpPr>
        <p:spPr bwMode="auto">
          <a:xfrm flipH="1">
            <a:off x="1331913" y="2636838"/>
            <a:ext cx="1368425" cy="647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103" name="Text Box 9"/>
          <p:cNvSpPr txBox="1">
            <a:spLocks noChangeArrowheads="1"/>
          </p:cNvSpPr>
          <p:nvPr/>
        </p:nvSpPr>
        <p:spPr bwMode="auto">
          <a:xfrm>
            <a:off x="2627313" y="1916113"/>
            <a:ext cx="403225" cy="936625"/>
          </a:xfrm>
          <a:prstGeom prst="rect">
            <a:avLst/>
          </a:prstGeom>
          <a:solidFill>
            <a:srgbClr val="3366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ja-JP" altLang="en-US" sz="1400"/>
              <a:t>ＡＣＤ</a:t>
            </a:r>
            <a:endParaRPr lang="en-US" altLang="ja-JP" sz="1400"/>
          </a:p>
        </p:txBody>
      </p:sp>
      <p:sp>
        <p:nvSpPr>
          <p:cNvPr id="3104" name="Text Box 49"/>
          <p:cNvSpPr txBox="1">
            <a:spLocks noChangeArrowheads="1"/>
          </p:cNvSpPr>
          <p:nvPr/>
        </p:nvSpPr>
        <p:spPr bwMode="auto">
          <a:xfrm>
            <a:off x="2195513" y="2997200"/>
            <a:ext cx="12239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000"/>
              <a:t>オペレーターの状態に応じて振り分けを行います。</a:t>
            </a:r>
          </a:p>
        </p:txBody>
      </p:sp>
      <p:sp>
        <p:nvSpPr>
          <p:cNvPr id="3105" name="Text Box 50"/>
          <p:cNvSpPr txBox="1">
            <a:spLocks noChangeArrowheads="1"/>
          </p:cNvSpPr>
          <p:nvPr/>
        </p:nvSpPr>
        <p:spPr bwMode="auto">
          <a:xfrm>
            <a:off x="3708400" y="2997200"/>
            <a:ext cx="1223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000"/>
              <a:t>自動的に音声を流したり、スケジュール設定して転送や、各担当窓口番号の案内などを行います。</a:t>
            </a:r>
          </a:p>
        </p:txBody>
      </p:sp>
      <p:sp>
        <p:nvSpPr>
          <p:cNvPr id="3106" name="Text Box 51"/>
          <p:cNvSpPr txBox="1">
            <a:spLocks noChangeArrowheads="1"/>
          </p:cNvSpPr>
          <p:nvPr/>
        </p:nvSpPr>
        <p:spPr bwMode="auto">
          <a:xfrm>
            <a:off x="5219700" y="2997200"/>
            <a:ext cx="12239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ja-JP" sz="1000"/>
              <a:t>03</a:t>
            </a:r>
            <a:r>
              <a:rPr lang="ja-JP" altLang="en-US" sz="1000"/>
              <a:t>や</a:t>
            </a:r>
            <a:r>
              <a:rPr lang="en-US" altLang="ja-JP" sz="1000"/>
              <a:t>0120</a:t>
            </a:r>
            <a:r>
              <a:rPr lang="ja-JP" altLang="en-US" sz="1000"/>
              <a:t>、</a:t>
            </a:r>
            <a:r>
              <a:rPr lang="en-US" altLang="ja-JP" sz="1000"/>
              <a:t>050</a:t>
            </a:r>
            <a:r>
              <a:rPr lang="ja-JP" altLang="en-US" sz="1000"/>
              <a:t>番号などの設定が可能です。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B98EA09-404C-438D-9006-487382F4B6D4}" type="slidenum">
              <a:rPr lang="en-US" altLang="ja-JP">
                <a:solidFill>
                  <a:srgbClr val="000000"/>
                </a:solidFill>
              </a:rPr>
              <a:pPr eaLnBrk="1" hangingPunct="1"/>
              <a:t>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755650" y="188913"/>
            <a:ext cx="5021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コールフロー例：営業時間判定による着信フロー</a:t>
            </a: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1042988" y="1743075"/>
            <a:ext cx="1735137" cy="354013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受付番号</a:t>
            </a:r>
          </a:p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>
                <a:latin typeface="ＭＳ Ｐゴシック" charset="-128"/>
              </a:rPr>
              <a:t>0120-xxx-xxx</a:t>
            </a:r>
          </a:p>
        </p:txBody>
      </p:sp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615950" y="1231900"/>
            <a:ext cx="787400" cy="261938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102" name="Object 7"/>
          <p:cNvGraphicFramePr>
            <a:graphicFrameLocks noChangeAspect="1"/>
          </p:cNvGraphicFramePr>
          <p:nvPr/>
        </p:nvGraphicFramePr>
        <p:xfrm>
          <a:off x="755650" y="946150"/>
          <a:ext cx="4730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2995" imgH="587157" progId="Visio.Drawing.11">
                  <p:embed/>
                </p:oleObj>
              </mc:Choice>
              <mc:Fallback>
                <p:oleObj name="Visio" r:id="rId2" imgW="622995" imgH="587157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46150"/>
                        <a:ext cx="4730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03" name="AutoShape 8"/>
          <p:cNvCxnSpPr>
            <a:cxnSpLocks noChangeShapeType="1"/>
            <a:stCxn id="4101" idx="5"/>
            <a:endCxn id="4100" idx="0"/>
          </p:cNvCxnSpPr>
          <p:nvPr/>
        </p:nvCxnSpPr>
        <p:spPr bwMode="auto">
          <a:xfrm>
            <a:off x="1287463" y="1455738"/>
            <a:ext cx="623887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4" name="AutoShape 9"/>
          <p:cNvSpPr>
            <a:spLocks noChangeArrowheads="1"/>
          </p:cNvSpPr>
          <p:nvPr/>
        </p:nvSpPr>
        <p:spPr bwMode="auto">
          <a:xfrm>
            <a:off x="1116013" y="2536825"/>
            <a:ext cx="1584325" cy="504825"/>
          </a:xfrm>
          <a:prstGeom prst="flowChartDecision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 dirty="0">
                <a:latin typeface="ＭＳ Ｐゴシック" charset="-128"/>
              </a:rPr>
              <a:t>自動音声</a:t>
            </a:r>
            <a:r>
              <a:rPr kumimoji="1" lang="en-US" altLang="ja-JP" sz="1000" dirty="0">
                <a:latin typeface="ＭＳ Ｐゴシック" charset="-128"/>
              </a:rPr>
              <a:t>(IVR)</a:t>
            </a:r>
            <a:endParaRPr kumimoji="1" lang="ja-JP" altLang="en-US" sz="1000" dirty="0">
              <a:latin typeface="ＭＳ Ｐゴシック" charset="-128"/>
            </a:endParaRPr>
          </a:p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 dirty="0">
                <a:latin typeface="ＭＳ Ｐゴシック" charset="-128"/>
              </a:rPr>
              <a:t>営業時間判定</a:t>
            </a:r>
          </a:p>
        </p:txBody>
      </p:sp>
      <p:cxnSp>
        <p:nvCxnSpPr>
          <p:cNvPr id="4105" name="AutoShape 10"/>
          <p:cNvCxnSpPr>
            <a:cxnSpLocks noChangeShapeType="1"/>
            <a:stCxn id="4100" idx="2"/>
            <a:endCxn id="4104" idx="0"/>
          </p:cNvCxnSpPr>
          <p:nvPr/>
        </p:nvCxnSpPr>
        <p:spPr bwMode="auto">
          <a:xfrm flipH="1">
            <a:off x="1908175" y="2097088"/>
            <a:ext cx="3175" cy="439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6" name="AutoShape 11"/>
          <p:cNvSpPr>
            <a:spLocks noChangeArrowheads="1"/>
          </p:cNvSpPr>
          <p:nvPr/>
        </p:nvSpPr>
        <p:spPr bwMode="auto">
          <a:xfrm>
            <a:off x="1042988" y="3760788"/>
            <a:ext cx="1735137" cy="354012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>
                <a:latin typeface="ＭＳ Ｐゴシック" charset="-128"/>
              </a:rPr>
              <a:t>ACD</a:t>
            </a:r>
            <a:r>
              <a:rPr kumimoji="1" lang="ja-JP" altLang="en-US" sz="1000">
                <a:latin typeface="ＭＳ Ｐゴシック" charset="-128"/>
              </a:rPr>
              <a:t>グループ</a:t>
            </a:r>
          </a:p>
        </p:txBody>
      </p:sp>
      <p:cxnSp>
        <p:nvCxnSpPr>
          <p:cNvPr id="4107" name="AutoShape 12"/>
          <p:cNvCxnSpPr>
            <a:cxnSpLocks noChangeShapeType="1"/>
            <a:stCxn id="4104" idx="2"/>
            <a:endCxn id="4106" idx="0"/>
          </p:cNvCxnSpPr>
          <p:nvPr/>
        </p:nvCxnSpPr>
        <p:spPr bwMode="auto">
          <a:xfrm>
            <a:off x="1908175" y="3041650"/>
            <a:ext cx="3175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8" name="AutoShape 13"/>
          <p:cNvSpPr>
            <a:spLocks noChangeArrowheads="1"/>
          </p:cNvSpPr>
          <p:nvPr/>
        </p:nvSpPr>
        <p:spPr bwMode="auto">
          <a:xfrm>
            <a:off x="3203575" y="2681288"/>
            <a:ext cx="1152525" cy="2159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時間外ガイダンス</a:t>
            </a:r>
          </a:p>
        </p:txBody>
      </p:sp>
      <p:cxnSp>
        <p:nvCxnSpPr>
          <p:cNvPr id="4109" name="AutoShape 14"/>
          <p:cNvCxnSpPr>
            <a:cxnSpLocks noChangeShapeType="1"/>
            <a:stCxn id="4104" idx="3"/>
            <a:endCxn id="4108" idx="1"/>
          </p:cNvCxnSpPr>
          <p:nvPr/>
        </p:nvCxnSpPr>
        <p:spPr bwMode="auto">
          <a:xfrm>
            <a:off x="2700338" y="2789238"/>
            <a:ext cx="5032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2627313" y="2536825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1000"/>
              <a:t>時間外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1331913" y="3113088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1000"/>
              <a:t>時間内</a:t>
            </a:r>
          </a:p>
        </p:txBody>
      </p:sp>
      <p:grpSp>
        <p:nvGrpSpPr>
          <p:cNvPr id="4112" name="Group 19"/>
          <p:cNvGrpSpPr>
            <a:grpSpLocks/>
          </p:cNvGrpSpPr>
          <p:nvPr/>
        </p:nvGrpSpPr>
        <p:grpSpPr bwMode="auto">
          <a:xfrm>
            <a:off x="468313" y="5194300"/>
            <a:ext cx="863600" cy="676275"/>
            <a:chOff x="295" y="3158"/>
            <a:chExt cx="544" cy="426"/>
          </a:xfrm>
        </p:grpSpPr>
        <p:graphicFrame>
          <p:nvGraphicFramePr>
            <p:cNvPr id="4157" name="Object 17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4" imgW="622995" imgH="587157" progId="Visio.Drawing.11">
                    <p:embed/>
                  </p:oleObj>
                </mc:Choice>
                <mc:Fallback>
                  <p:oleObj name="Visio" r:id="rId4" imgW="622995" imgH="587157" progId="Visio.Drawing.11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58" name="Object 18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5" imgW="593824" imgH="773847" progId="Visio.Drawing.11">
                    <p:embed/>
                  </p:oleObj>
                </mc:Choice>
                <mc:Fallback>
                  <p:oleObj name="Visio" r:id="rId5" imgW="593824" imgH="773847" progId="Visio.Drawing.11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13" name="Group 20"/>
          <p:cNvGrpSpPr>
            <a:grpSpLocks/>
          </p:cNvGrpSpPr>
          <p:nvPr/>
        </p:nvGrpSpPr>
        <p:grpSpPr bwMode="auto">
          <a:xfrm>
            <a:off x="1476375" y="5194300"/>
            <a:ext cx="863600" cy="676275"/>
            <a:chOff x="295" y="3158"/>
            <a:chExt cx="544" cy="426"/>
          </a:xfrm>
        </p:grpSpPr>
        <p:graphicFrame>
          <p:nvGraphicFramePr>
            <p:cNvPr id="4155" name="Object 21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7" imgW="622995" imgH="587157" progId="Visio.Drawing.11">
                    <p:embed/>
                  </p:oleObj>
                </mc:Choice>
                <mc:Fallback>
                  <p:oleObj name="Visio" r:id="rId7" imgW="622995" imgH="587157" progId="Visio.Drawing.11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56" name="Object 22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8" imgW="593824" imgH="773847" progId="Visio.Drawing.11">
                    <p:embed/>
                  </p:oleObj>
                </mc:Choice>
                <mc:Fallback>
                  <p:oleObj name="Visio" r:id="rId8" imgW="593824" imgH="773847" progId="Visio.Drawing.11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14" name="Object 24"/>
          <p:cNvGraphicFramePr>
            <a:graphicFrameLocks noChangeAspect="1"/>
          </p:cNvGraphicFramePr>
          <p:nvPr/>
        </p:nvGraphicFramePr>
        <p:xfrm>
          <a:off x="2987675" y="5338763"/>
          <a:ext cx="3603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622995" imgH="587157" progId="Visio.Drawing.11">
                  <p:embed/>
                </p:oleObj>
              </mc:Choice>
              <mc:Fallback>
                <p:oleObj name="Visio" r:id="rId9" imgW="622995" imgH="587157" progId="Visio.Drawing.11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338763"/>
                        <a:ext cx="36036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25"/>
          <p:cNvGraphicFramePr>
            <a:graphicFrameLocks noChangeAspect="1"/>
          </p:cNvGraphicFramePr>
          <p:nvPr/>
        </p:nvGraphicFramePr>
        <p:xfrm>
          <a:off x="2484438" y="5194300"/>
          <a:ext cx="5159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0" imgW="593824" imgH="773847" progId="Visio.Drawing.11">
                  <p:embed/>
                </p:oleObj>
              </mc:Choice>
              <mc:Fallback>
                <p:oleObj name="Visio" r:id="rId10" imgW="593824" imgH="773847" progId="Visio.Drawing.11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194300"/>
                        <a:ext cx="5159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" name="Line 26"/>
          <p:cNvSpPr>
            <a:spLocks noChangeShapeType="1"/>
          </p:cNvSpPr>
          <p:nvPr/>
        </p:nvSpPr>
        <p:spPr bwMode="auto">
          <a:xfrm flipH="1">
            <a:off x="827088" y="4114800"/>
            <a:ext cx="7921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4117" name="Line 27"/>
          <p:cNvSpPr>
            <a:spLocks noChangeShapeType="1"/>
          </p:cNvSpPr>
          <p:nvPr/>
        </p:nvSpPr>
        <p:spPr bwMode="auto">
          <a:xfrm flipH="1">
            <a:off x="1763713" y="4114800"/>
            <a:ext cx="1444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4118" name="Line 28"/>
          <p:cNvSpPr>
            <a:spLocks noChangeShapeType="1"/>
          </p:cNvSpPr>
          <p:nvPr/>
        </p:nvSpPr>
        <p:spPr bwMode="auto">
          <a:xfrm>
            <a:off x="2413000" y="4114800"/>
            <a:ext cx="28733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4119" name="Text Box 29"/>
          <p:cNvSpPr txBox="1">
            <a:spLocks noChangeArrowheads="1"/>
          </p:cNvSpPr>
          <p:nvPr/>
        </p:nvSpPr>
        <p:spPr bwMode="auto">
          <a:xfrm>
            <a:off x="971550" y="4618038"/>
            <a:ext cx="1976438" cy="254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>
            <a:spAutoFit/>
          </a:bodyPr>
          <a:lstStyle/>
          <a:p>
            <a:r>
              <a:rPr lang="ja-JP" altLang="en-US" sz="1000"/>
              <a:t>通話可能オペレーターに振り分け</a:t>
            </a:r>
          </a:p>
        </p:txBody>
      </p:sp>
      <p:sp>
        <p:nvSpPr>
          <p:cNvPr id="4120" name="AutoShape 30"/>
          <p:cNvSpPr>
            <a:spLocks noChangeArrowheads="1"/>
          </p:cNvSpPr>
          <p:nvPr/>
        </p:nvSpPr>
        <p:spPr bwMode="auto">
          <a:xfrm>
            <a:off x="5291138" y="1743075"/>
            <a:ext cx="1735137" cy="354013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受付番号</a:t>
            </a:r>
          </a:p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>
                <a:latin typeface="ＭＳ Ｐゴシック" charset="-128"/>
              </a:rPr>
              <a:t>0120-xxx-xxx</a:t>
            </a:r>
          </a:p>
        </p:txBody>
      </p:sp>
      <p:sp>
        <p:nvSpPr>
          <p:cNvPr id="4121" name="Oval 31"/>
          <p:cNvSpPr>
            <a:spLocks noChangeArrowheads="1"/>
          </p:cNvSpPr>
          <p:nvPr/>
        </p:nvSpPr>
        <p:spPr bwMode="auto">
          <a:xfrm>
            <a:off x="4864100" y="1231900"/>
            <a:ext cx="787400" cy="261938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122" name="Object 32"/>
          <p:cNvGraphicFramePr>
            <a:graphicFrameLocks noChangeAspect="1"/>
          </p:cNvGraphicFramePr>
          <p:nvPr/>
        </p:nvGraphicFramePr>
        <p:xfrm>
          <a:off x="5003800" y="946150"/>
          <a:ext cx="4730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1" imgW="622995" imgH="587157" progId="Visio.Drawing.11">
                  <p:embed/>
                </p:oleObj>
              </mc:Choice>
              <mc:Fallback>
                <p:oleObj name="Visio" r:id="rId11" imgW="622995" imgH="587157" progId="Visio.Drawing.11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946150"/>
                        <a:ext cx="4730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23" name="AutoShape 33"/>
          <p:cNvCxnSpPr>
            <a:cxnSpLocks noChangeShapeType="1"/>
            <a:stCxn id="4121" idx="5"/>
            <a:endCxn id="4120" idx="0"/>
          </p:cNvCxnSpPr>
          <p:nvPr/>
        </p:nvCxnSpPr>
        <p:spPr bwMode="auto">
          <a:xfrm>
            <a:off x="5535613" y="1455738"/>
            <a:ext cx="623887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24" name="AutoShape 34"/>
          <p:cNvSpPr>
            <a:spLocks noChangeArrowheads="1"/>
          </p:cNvSpPr>
          <p:nvPr/>
        </p:nvSpPr>
        <p:spPr bwMode="auto">
          <a:xfrm>
            <a:off x="5364163" y="2536825"/>
            <a:ext cx="1584325" cy="504825"/>
          </a:xfrm>
          <a:prstGeom prst="flowChartDecision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 dirty="0">
                <a:latin typeface="ＭＳ Ｐゴシック" charset="-128"/>
              </a:rPr>
              <a:t>自動音声</a:t>
            </a:r>
            <a:r>
              <a:rPr kumimoji="1" lang="en-US" altLang="ja-JP" sz="1000" dirty="0">
                <a:latin typeface="ＭＳ Ｐゴシック" charset="-128"/>
              </a:rPr>
              <a:t>(IVR)</a:t>
            </a:r>
            <a:endParaRPr kumimoji="1" lang="ja-JP" altLang="en-US" sz="1000" dirty="0">
              <a:latin typeface="ＭＳ Ｐゴシック" charset="-128"/>
            </a:endParaRPr>
          </a:p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 dirty="0">
                <a:latin typeface="ＭＳ Ｐゴシック" charset="-128"/>
              </a:rPr>
              <a:t>営業時間判定</a:t>
            </a:r>
          </a:p>
        </p:txBody>
      </p:sp>
      <p:cxnSp>
        <p:nvCxnSpPr>
          <p:cNvPr id="4125" name="AutoShape 35"/>
          <p:cNvCxnSpPr>
            <a:cxnSpLocks noChangeShapeType="1"/>
            <a:stCxn id="4120" idx="2"/>
            <a:endCxn id="4124" idx="0"/>
          </p:cNvCxnSpPr>
          <p:nvPr/>
        </p:nvCxnSpPr>
        <p:spPr bwMode="auto">
          <a:xfrm flipH="1">
            <a:off x="6156325" y="2097088"/>
            <a:ext cx="3175" cy="439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26" name="AutoShape 36"/>
          <p:cNvSpPr>
            <a:spLocks noChangeArrowheads="1"/>
          </p:cNvSpPr>
          <p:nvPr/>
        </p:nvSpPr>
        <p:spPr bwMode="auto">
          <a:xfrm>
            <a:off x="5291138" y="3760788"/>
            <a:ext cx="1735137" cy="354012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>
                <a:latin typeface="ＭＳ Ｐゴシック" charset="-128"/>
              </a:rPr>
              <a:t>ACD</a:t>
            </a:r>
            <a:r>
              <a:rPr kumimoji="1" lang="ja-JP" altLang="en-US" sz="1000">
                <a:latin typeface="ＭＳ Ｐゴシック" charset="-128"/>
              </a:rPr>
              <a:t>グループ</a:t>
            </a:r>
          </a:p>
        </p:txBody>
      </p:sp>
      <p:cxnSp>
        <p:nvCxnSpPr>
          <p:cNvPr id="4127" name="AutoShape 37"/>
          <p:cNvCxnSpPr>
            <a:cxnSpLocks noChangeShapeType="1"/>
            <a:stCxn id="4124" idx="2"/>
            <a:endCxn id="4126" idx="0"/>
          </p:cNvCxnSpPr>
          <p:nvPr/>
        </p:nvCxnSpPr>
        <p:spPr bwMode="auto">
          <a:xfrm>
            <a:off x="6156325" y="3041650"/>
            <a:ext cx="3175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28" name="AutoShape 38"/>
          <p:cNvSpPr>
            <a:spLocks noChangeArrowheads="1"/>
          </p:cNvSpPr>
          <p:nvPr/>
        </p:nvSpPr>
        <p:spPr bwMode="auto">
          <a:xfrm>
            <a:off x="7451725" y="2681288"/>
            <a:ext cx="1152525" cy="215900"/>
          </a:xfrm>
          <a:prstGeom prst="flowChartTerminator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時間外ガイダンス</a:t>
            </a:r>
          </a:p>
        </p:txBody>
      </p:sp>
      <p:cxnSp>
        <p:nvCxnSpPr>
          <p:cNvPr id="4129" name="AutoShape 39"/>
          <p:cNvCxnSpPr>
            <a:cxnSpLocks noChangeShapeType="1"/>
            <a:stCxn id="4124" idx="3"/>
            <a:endCxn id="4128" idx="1"/>
          </p:cNvCxnSpPr>
          <p:nvPr/>
        </p:nvCxnSpPr>
        <p:spPr bwMode="auto">
          <a:xfrm>
            <a:off x="6948488" y="2789238"/>
            <a:ext cx="5032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0" name="Text Box 40"/>
          <p:cNvSpPr txBox="1">
            <a:spLocks noChangeArrowheads="1"/>
          </p:cNvSpPr>
          <p:nvPr/>
        </p:nvSpPr>
        <p:spPr bwMode="auto">
          <a:xfrm>
            <a:off x="6875463" y="2536825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1000"/>
              <a:t>時間外</a:t>
            </a:r>
          </a:p>
        </p:txBody>
      </p:sp>
      <p:sp>
        <p:nvSpPr>
          <p:cNvPr id="4131" name="Text Box 41"/>
          <p:cNvSpPr txBox="1">
            <a:spLocks noChangeArrowheads="1"/>
          </p:cNvSpPr>
          <p:nvPr/>
        </p:nvSpPr>
        <p:spPr bwMode="auto">
          <a:xfrm>
            <a:off x="5580063" y="3113088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1000"/>
              <a:t>時間内</a:t>
            </a:r>
          </a:p>
        </p:txBody>
      </p:sp>
      <p:grpSp>
        <p:nvGrpSpPr>
          <p:cNvPr id="4132" name="Group 42"/>
          <p:cNvGrpSpPr>
            <a:grpSpLocks/>
          </p:cNvGrpSpPr>
          <p:nvPr/>
        </p:nvGrpSpPr>
        <p:grpSpPr bwMode="auto">
          <a:xfrm>
            <a:off x="4716463" y="5194300"/>
            <a:ext cx="863600" cy="676275"/>
            <a:chOff x="295" y="3158"/>
            <a:chExt cx="544" cy="426"/>
          </a:xfrm>
        </p:grpSpPr>
        <p:graphicFrame>
          <p:nvGraphicFramePr>
            <p:cNvPr id="4153" name="Object 43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2" imgW="622995" imgH="587157" progId="Visio.Drawing.11">
                    <p:embed/>
                  </p:oleObj>
                </mc:Choice>
                <mc:Fallback>
                  <p:oleObj name="Visio" r:id="rId12" imgW="622995" imgH="587157" progId="Visio.Drawing.11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54" name="Object 44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3" imgW="593824" imgH="773847" progId="Visio.Drawing.11">
                    <p:embed/>
                  </p:oleObj>
                </mc:Choice>
                <mc:Fallback>
                  <p:oleObj name="Visio" r:id="rId13" imgW="593824" imgH="773847" progId="Visio.Drawing.11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33" name="Group 45"/>
          <p:cNvGrpSpPr>
            <a:grpSpLocks/>
          </p:cNvGrpSpPr>
          <p:nvPr/>
        </p:nvGrpSpPr>
        <p:grpSpPr bwMode="auto">
          <a:xfrm>
            <a:off x="5724525" y="5194300"/>
            <a:ext cx="863600" cy="676275"/>
            <a:chOff x="295" y="3158"/>
            <a:chExt cx="544" cy="426"/>
          </a:xfrm>
        </p:grpSpPr>
        <p:graphicFrame>
          <p:nvGraphicFramePr>
            <p:cNvPr id="4151" name="Object 46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4" imgW="622995" imgH="587157" progId="Visio.Drawing.11">
                    <p:embed/>
                  </p:oleObj>
                </mc:Choice>
                <mc:Fallback>
                  <p:oleObj name="Visio" r:id="rId14" imgW="622995" imgH="587157" progId="Visio.Drawing.11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52" name="Object 47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5" imgW="593824" imgH="773847" progId="Visio.Drawing.11">
                    <p:embed/>
                  </p:oleObj>
                </mc:Choice>
                <mc:Fallback>
                  <p:oleObj name="Visio" r:id="rId15" imgW="593824" imgH="773847" progId="Visio.Drawing.11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34" name="Object 48"/>
          <p:cNvGraphicFramePr>
            <a:graphicFrameLocks noChangeAspect="1"/>
          </p:cNvGraphicFramePr>
          <p:nvPr/>
        </p:nvGraphicFramePr>
        <p:xfrm>
          <a:off x="7235825" y="5338763"/>
          <a:ext cx="3603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6" imgW="622995" imgH="587157" progId="Visio.Drawing.11">
                  <p:embed/>
                </p:oleObj>
              </mc:Choice>
              <mc:Fallback>
                <p:oleObj name="Visio" r:id="rId16" imgW="622995" imgH="587157" progId="Visio.Drawing.11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338763"/>
                        <a:ext cx="36036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5" name="Object 49"/>
          <p:cNvGraphicFramePr>
            <a:graphicFrameLocks noChangeAspect="1"/>
          </p:cNvGraphicFramePr>
          <p:nvPr/>
        </p:nvGraphicFramePr>
        <p:xfrm>
          <a:off x="6732588" y="5194300"/>
          <a:ext cx="5159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7" imgW="593824" imgH="773847" progId="Visio.Drawing.11">
                  <p:embed/>
                </p:oleObj>
              </mc:Choice>
              <mc:Fallback>
                <p:oleObj name="Visio" r:id="rId17" imgW="593824" imgH="773847" progId="Visio.Drawing.11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194300"/>
                        <a:ext cx="5159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6" name="Line 50"/>
          <p:cNvSpPr>
            <a:spLocks noChangeShapeType="1"/>
          </p:cNvSpPr>
          <p:nvPr/>
        </p:nvSpPr>
        <p:spPr bwMode="auto">
          <a:xfrm flipH="1">
            <a:off x="5075238" y="4114800"/>
            <a:ext cx="7921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4137" name="Line 51"/>
          <p:cNvSpPr>
            <a:spLocks noChangeShapeType="1"/>
          </p:cNvSpPr>
          <p:nvPr/>
        </p:nvSpPr>
        <p:spPr bwMode="auto">
          <a:xfrm flipH="1">
            <a:off x="6011863" y="4114800"/>
            <a:ext cx="1444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4138" name="Line 52"/>
          <p:cNvSpPr>
            <a:spLocks noChangeShapeType="1"/>
          </p:cNvSpPr>
          <p:nvPr/>
        </p:nvSpPr>
        <p:spPr bwMode="auto">
          <a:xfrm>
            <a:off x="6661150" y="4114800"/>
            <a:ext cx="28733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4139" name="AutoShape 54"/>
          <p:cNvSpPr>
            <a:spLocks noChangeArrowheads="1"/>
          </p:cNvSpPr>
          <p:nvPr/>
        </p:nvSpPr>
        <p:spPr bwMode="auto">
          <a:xfrm>
            <a:off x="5076825" y="4833938"/>
            <a:ext cx="288925" cy="288925"/>
          </a:xfrm>
          <a:custGeom>
            <a:avLst/>
            <a:gdLst>
              <a:gd name="T0" fmla="*/ 144463 w 21600"/>
              <a:gd name="T1" fmla="*/ 0 h 21600"/>
              <a:gd name="T2" fmla="*/ 42309 w 21600"/>
              <a:gd name="T3" fmla="*/ 42309 h 21600"/>
              <a:gd name="T4" fmla="*/ 0 w 21600"/>
              <a:gd name="T5" fmla="*/ 144463 h 21600"/>
              <a:gd name="T6" fmla="*/ 42309 w 21600"/>
              <a:gd name="T7" fmla="*/ 246616 h 21600"/>
              <a:gd name="T8" fmla="*/ 144463 w 21600"/>
              <a:gd name="T9" fmla="*/ 288925 h 21600"/>
              <a:gd name="T10" fmla="*/ 246616 w 21600"/>
              <a:gd name="T11" fmla="*/ 246616 h 21600"/>
              <a:gd name="T12" fmla="*/ 288925 w 21600"/>
              <a:gd name="T13" fmla="*/ 144463 h 21600"/>
              <a:gd name="T14" fmla="*/ 246616 w 21600"/>
              <a:gd name="T15" fmla="*/ 423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40" name="AutoShape 55"/>
          <p:cNvSpPr>
            <a:spLocks noChangeArrowheads="1"/>
          </p:cNvSpPr>
          <p:nvPr/>
        </p:nvSpPr>
        <p:spPr bwMode="auto">
          <a:xfrm>
            <a:off x="5867400" y="4833938"/>
            <a:ext cx="288925" cy="288925"/>
          </a:xfrm>
          <a:custGeom>
            <a:avLst/>
            <a:gdLst>
              <a:gd name="T0" fmla="*/ 144463 w 21600"/>
              <a:gd name="T1" fmla="*/ 0 h 21600"/>
              <a:gd name="T2" fmla="*/ 42309 w 21600"/>
              <a:gd name="T3" fmla="*/ 42309 h 21600"/>
              <a:gd name="T4" fmla="*/ 0 w 21600"/>
              <a:gd name="T5" fmla="*/ 144463 h 21600"/>
              <a:gd name="T6" fmla="*/ 42309 w 21600"/>
              <a:gd name="T7" fmla="*/ 246616 h 21600"/>
              <a:gd name="T8" fmla="*/ 144463 w 21600"/>
              <a:gd name="T9" fmla="*/ 288925 h 21600"/>
              <a:gd name="T10" fmla="*/ 246616 w 21600"/>
              <a:gd name="T11" fmla="*/ 246616 h 21600"/>
              <a:gd name="T12" fmla="*/ 288925 w 21600"/>
              <a:gd name="T13" fmla="*/ 144463 h 21600"/>
              <a:gd name="T14" fmla="*/ 246616 w 21600"/>
              <a:gd name="T15" fmla="*/ 423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41" name="AutoShape 56"/>
          <p:cNvSpPr>
            <a:spLocks noChangeArrowheads="1"/>
          </p:cNvSpPr>
          <p:nvPr/>
        </p:nvSpPr>
        <p:spPr bwMode="auto">
          <a:xfrm>
            <a:off x="6732588" y="4833938"/>
            <a:ext cx="288925" cy="288925"/>
          </a:xfrm>
          <a:custGeom>
            <a:avLst/>
            <a:gdLst>
              <a:gd name="T0" fmla="*/ 144463 w 21600"/>
              <a:gd name="T1" fmla="*/ 0 h 21600"/>
              <a:gd name="T2" fmla="*/ 42309 w 21600"/>
              <a:gd name="T3" fmla="*/ 42309 h 21600"/>
              <a:gd name="T4" fmla="*/ 0 w 21600"/>
              <a:gd name="T5" fmla="*/ 144463 h 21600"/>
              <a:gd name="T6" fmla="*/ 42309 w 21600"/>
              <a:gd name="T7" fmla="*/ 246616 h 21600"/>
              <a:gd name="T8" fmla="*/ 144463 w 21600"/>
              <a:gd name="T9" fmla="*/ 288925 h 21600"/>
              <a:gd name="T10" fmla="*/ 246616 w 21600"/>
              <a:gd name="T11" fmla="*/ 246616 h 21600"/>
              <a:gd name="T12" fmla="*/ 288925 w 21600"/>
              <a:gd name="T13" fmla="*/ 144463 h 21600"/>
              <a:gd name="T14" fmla="*/ 246616 w 21600"/>
              <a:gd name="T15" fmla="*/ 423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42" name="AutoShape 57"/>
          <p:cNvSpPr>
            <a:spLocks noChangeArrowheads="1"/>
          </p:cNvSpPr>
          <p:nvPr/>
        </p:nvSpPr>
        <p:spPr bwMode="auto">
          <a:xfrm>
            <a:off x="4859338" y="5842000"/>
            <a:ext cx="288925" cy="288925"/>
          </a:xfrm>
          <a:custGeom>
            <a:avLst/>
            <a:gdLst>
              <a:gd name="T0" fmla="*/ 144463 w 21600"/>
              <a:gd name="T1" fmla="*/ 0 h 21600"/>
              <a:gd name="T2" fmla="*/ 42309 w 21600"/>
              <a:gd name="T3" fmla="*/ 42309 h 21600"/>
              <a:gd name="T4" fmla="*/ 0 w 21600"/>
              <a:gd name="T5" fmla="*/ 144463 h 21600"/>
              <a:gd name="T6" fmla="*/ 42309 w 21600"/>
              <a:gd name="T7" fmla="*/ 246616 h 21600"/>
              <a:gd name="T8" fmla="*/ 144463 w 21600"/>
              <a:gd name="T9" fmla="*/ 288925 h 21600"/>
              <a:gd name="T10" fmla="*/ 246616 w 21600"/>
              <a:gd name="T11" fmla="*/ 246616 h 21600"/>
              <a:gd name="T12" fmla="*/ 288925 w 21600"/>
              <a:gd name="T13" fmla="*/ 144463 h 21600"/>
              <a:gd name="T14" fmla="*/ 246616 w 21600"/>
              <a:gd name="T15" fmla="*/ 423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43" name="AutoShape 58"/>
          <p:cNvSpPr>
            <a:spLocks noChangeArrowheads="1"/>
          </p:cNvSpPr>
          <p:nvPr/>
        </p:nvSpPr>
        <p:spPr bwMode="auto">
          <a:xfrm>
            <a:off x="6877050" y="5842000"/>
            <a:ext cx="288925" cy="288925"/>
          </a:xfrm>
          <a:custGeom>
            <a:avLst/>
            <a:gdLst>
              <a:gd name="T0" fmla="*/ 144463 w 21600"/>
              <a:gd name="T1" fmla="*/ 0 h 21600"/>
              <a:gd name="T2" fmla="*/ 42309 w 21600"/>
              <a:gd name="T3" fmla="*/ 42309 h 21600"/>
              <a:gd name="T4" fmla="*/ 0 w 21600"/>
              <a:gd name="T5" fmla="*/ 144463 h 21600"/>
              <a:gd name="T6" fmla="*/ 42309 w 21600"/>
              <a:gd name="T7" fmla="*/ 246616 h 21600"/>
              <a:gd name="T8" fmla="*/ 144463 w 21600"/>
              <a:gd name="T9" fmla="*/ 288925 h 21600"/>
              <a:gd name="T10" fmla="*/ 246616 w 21600"/>
              <a:gd name="T11" fmla="*/ 246616 h 21600"/>
              <a:gd name="T12" fmla="*/ 288925 w 21600"/>
              <a:gd name="T13" fmla="*/ 144463 h 21600"/>
              <a:gd name="T14" fmla="*/ 246616 w 21600"/>
              <a:gd name="T15" fmla="*/ 423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44" name="AutoShape 60"/>
          <p:cNvSpPr>
            <a:spLocks noChangeArrowheads="1"/>
          </p:cNvSpPr>
          <p:nvPr/>
        </p:nvSpPr>
        <p:spPr bwMode="auto">
          <a:xfrm>
            <a:off x="5867400" y="5842000"/>
            <a:ext cx="288925" cy="288925"/>
          </a:xfrm>
          <a:custGeom>
            <a:avLst/>
            <a:gdLst>
              <a:gd name="T0" fmla="*/ 144463 w 21600"/>
              <a:gd name="T1" fmla="*/ 0 h 21600"/>
              <a:gd name="T2" fmla="*/ 42309 w 21600"/>
              <a:gd name="T3" fmla="*/ 42309 h 21600"/>
              <a:gd name="T4" fmla="*/ 0 w 21600"/>
              <a:gd name="T5" fmla="*/ 144463 h 21600"/>
              <a:gd name="T6" fmla="*/ 42309 w 21600"/>
              <a:gd name="T7" fmla="*/ 246616 h 21600"/>
              <a:gd name="T8" fmla="*/ 144463 w 21600"/>
              <a:gd name="T9" fmla="*/ 288925 h 21600"/>
              <a:gd name="T10" fmla="*/ 246616 w 21600"/>
              <a:gd name="T11" fmla="*/ 246616 h 21600"/>
              <a:gd name="T12" fmla="*/ 288925 w 21600"/>
              <a:gd name="T13" fmla="*/ 144463 h 21600"/>
              <a:gd name="T14" fmla="*/ 246616 w 21600"/>
              <a:gd name="T15" fmla="*/ 423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426" y="10800"/>
                </a:moveTo>
                <a:cubicBezTo>
                  <a:pt x="3426" y="14873"/>
                  <a:pt x="6727" y="18174"/>
                  <a:pt x="10800" y="18174"/>
                </a:cubicBezTo>
                <a:cubicBezTo>
                  <a:pt x="14873" y="18174"/>
                  <a:pt x="18174" y="14873"/>
                  <a:pt x="18174" y="10800"/>
                </a:cubicBezTo>
                <a:cubicBezTo>
                  <a:pt x="18174" y="6727"/>
                  <a:pt x="14873" y="3426"/>
                  <a:pt x="10800" y="3426"/>
                </a:cubicBezTo>
                <a:cubicBezTo>
                  <a:pt x="6727" y="3426"/>
                  <a:pt x="3426" y="6727"/>
                  <a:pt x="3426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45" name="Text Box 61"/>
          <p:cNvSpPr txBox="1">
            <a:spLocks noChangeArrowheads="1"/>
          </p:cNvSpPr>
          <p:nvPr/>
        </p:nvSpPr>
        <p:spPr bwMode="auto">
          <a:xfrm>
            <a:off x="7380288" y="4257675"/>
            <a:ext cx="1441450" cy="574675"/>
          </a:xfrm>
          <a:prstGeom prst="rect">
            <a:avLst/>
          </a:prstGeom>
          <a:solidFill>
            <a:srgbClr val="0000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kumimoji="1" lang="ja-JP" altLang="en-US" sz="1000">
                <a:solidFill>
                  <a:schemeClr val="bg1"/>
                </a:solidFill>
                <a:latin typeface="ＭＳ Ｐゴシック" charset="-128"/>
              </a:rPr>
              <a:t>（待ち呼アナウンス）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kumimoji="1" lang="ja-JP" altLang="en-US" sz="1000">
                <a:solidFill>
                  <a:schemeClr val="bg1"/>
                </a:solidFill>
                <a:latin typeface="ＭＳ Ｐゴシック" charset="-128"/>
              </a:rPr>
              <a:t>只今混み合っています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kumimoji="1" lang="ja-JP" altLang="en-US" sz="1000">
                <a:solidFill>
                  <a:schemeClr val="bg1"/>
                </a:solidFill>
                <a:latin typeface="ＭＳ Ｐゴシック" charset="-128"/>
              </a:rPr>
              <a:t>しばらくお待ちください</a:t>
            </a:r>
          </a:p>
        </p:txBody>
      </p:sp>
      <p:cxnSp>
        <p:nvCxnSpPr>
          <p:cNvPr id="4146" name="AutoShape 62"/>
          <p:cNvCxnSpPr>
            <a:cxnSpLocks noChangeShapeType="1"/>
            <a:stCxn id="4126" idx="3"/>
            <a:endCxn id="4145" idx="0"/>
          </p:cNvCxnSpPr>
          <p:nvPr/>
        </p:nvCxnSpPr>
        <p:spPr bwMode="auto">
          <a:xfrm>
            <a:off x="7026275" y="3938588"/>
            <a:ext cx="1074738" cy="3190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7" name="AutoShape 63"/>
          <p:cNvCxnSpPr>
            <a:cxnSpLocks noChangeShapeType="1"/>
            <a:stCxn id="4145" idx="2"/>
            <a:endCxn id="4144" idx="4"/>
          </p:cNvCxnSpPr>
          <p:nvPr/>
        </p:nvCxnSpPr>
        <p:spPr bwMode="auto">
          <a:xfrm rot="5400000">
            <a:off x="6407150" y="4437063"/>
            <a:ext cx="1298575" cy="2089150"/>
          </a:xfrm>
          <a:prstGeom prst="bentConnector3">
            <a:avLst>
              <a:gd name="adj1" fmla="val 1298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48" name="Text Box 64"/>
          <p:cNvSpPr txBox="1">
            <a:spLocks noChangeArrowheads="1"/>
          </p:cNvSpPr>
          <p:nvPr/>
        </p:nvSpPr>
        <p:spPr bwMode="auto">
          <a:xfrm>
            <a:off x="6227763" y="6335713"/>
            <a:ext cx="14986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オペレーターが空き次第</a:t>
            </a:r>
          </a:p>
          <a:p>
            <a:pPr defTabSz="914400" eaLnBrk="1" hangingPunct="1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再度振り分け</a:t>
            </a:r>
          </a:p>
        </p:txBody>
      </p:sp>
      <p:sp>
        <p:nvSpPr>
          <p:cNvPr id="4149" name="Text Box 65"/>
          <p:cNvSpPr txBox="1">
            <a:spLocks noChangeArrowheads="1"/>
          </p:cNvSpPr>
          <p:nvPr/>
        </p:nvSpPr>
        <p:spPr bwMode="auto">
          <a:xfrm>
            <a:off x="1476375" y="908050"/>
            <a:ext cx="1228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/>
              <a:t>パターン</a:t>
            </a:r>
            <a:r>
              <a:rPr lang="en-US" altLang="ja-JP"/>
              <a:t>①</a:t>
            </a:r>
          </a:p>
        </p:txBody>
      </p:sp>
      <p:sp>
        <p:nvSpPr>
          <p:cNvPr id="4150" name="Text Box 66"/>
          <p:cNvSpPr txBox="1">
            <a:spLocks noChangeArrowheads="1"/>
          </p:cNvSpPr>
          <p:nvPr/>
        </p:nvSpPr>
        <p:spPr bwMode="auto">
          <a:xfrm>
            <a:off x="5719763" y="908050"/>
            <a:ext cx="1228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/>
              <a:t>パターン</a:t>
            </a:r>
            <a:r>
              <a:rPr lang="en-US" altLang="ja-JP"/>
              <a:t>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24B49E3-F3B7-4F08-9D69-C9A0E191FA2A}" type="slidenum">
              <a:rPr lang="en-US" altLang="ja-JP">
                <a:solidFill>
                  <a:srgbClr val="000000"/>
                </a:solidFill>
              </a:rPr>
              <a:pPr eaLnBrk="1" hangingPunct="1"/>
              <a:t>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55650" y="188913"/>
            <a:ext cx="4183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コールフロー例：複数窓口の着信フロー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1042988" y="1628775"/>
            <a:ext cx="1735137" cy="354013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受付番号</a:t>
            </a:r>
          </a:p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>
                <a:latin typeface="ＭＳ Ｐゴシック" charset="-128"/>
              </a:rPr>
              <a:t>0120-xxx-xxx</a:t>
            </a:r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615950" y="1231900"/>
            <a:ext cx="787400" cy="261938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126" name="Object 5"/>
          <p:cNvGraphicFramePr>
            <a:graphicFrameLocks noChangeAspect="1"/>
          </p:cNvGraphicFramePr>
          <p:nvPr/>
        </p:nvGraphicFramePr>
        <p:xfrm>
          <a:off x="755650" y="946150"/>
          <a:ext cx="4730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2995" imgH="587157" progId="Visio.Drawing.11">
                  <p:embed/>
                </p:oleObj>
              </mc:Choice>
              <mc:Fallback>
                <p:oleObj name="Visio" r:id="rId2" imgW="622995" imgH="58715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46150"/>
                        <a:ext cx="4730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7" name="AutoShape 6"/>
          <p:cNvCxnSpPr>
            <a:cxnSpLocks noChangeShapeType="1"/>
            <a:stCxn id="5125" idx="5"/>
            <a:endCxn id="5124" idx="0"/>
          </p:cNvCxnSpPr>
          <p:nvPr/>
        </p:nvCxnSpPr>
        <p:spPr bwMode="auto">
          <a:xfrm>
            <a:off x="1287463" y="1455738"/>
            <a:ext cx="623887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1116013" y="2536825"/>
            <a:ext cx="1584325" cy="504825"/>
          </a:xfrm>
          <a:prstGeom prst="flowChartDecision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 dirty="0">
                <a:latin typeface="ＭＳ Ｐゴシック" charset="-128"/>
              </a:rPr>
              <a:t>(IVR)</a:t>
            </a:r>
            <a:br>
              <a:rPr kumimoji="1" lang="en-US" altLang="ja-JP" sz="1000" dirty="0">
                <a:latin typeface="ＭＳ Ｐゴシック" charset="-128"/>
              </a:rPr>
            </a:br>
            <a:r>
              <a:rPr kumimoji="1" lang="ja-JP" altLang="en-US" sz="1000" dirty="0">
                <a:latin typeface="ＭＳ Ｐゴシック" charset="-128"/>
              </a:rPr>
              <a:t>法人・個人判定</a:t>
            </a:r>
          </a:p>
        </p:txBody>
      </p:sp>
      <p:cxnSp>
        <p:nvCxnSpPr>
          <p:cNvPr id="5129" name="AutoShape 8"/>
          <p:cNvCxnSpPr>
            <a:cxnSpLocks noChangeShapeType="1"/>
            <a:stCxn id="5124" idx="2"/>
            <a:endCxn id="5128" idx="0"/>
          </p:cNvCxnSpPr>
          <p:nvPr/>
        </p:nvCxnSpPr>
        <p:spPr bwMode="auto">
          <a:xfrm flipH="1">
            <a:off x="1908175" y="1982788"/>
            <a:ext cx="3175" cy="554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0" name="AutoShape 9"/>
          <p:cNvSpPr>
            <a:spLocks noChangeArrowheads="1"/>
          </p:cNvSpPr>
          <p:nvPr/>
        </p:nvSpPr>
        <p:spPr bwMode="auto">
          <a:xfrm>
            <a:off x="1042988" y="4221163"/>
            <a:ext cx="1735137" cy="354012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新規顧客向け</a:t>
            </a:r>
          </a:p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>
                <a:latin typeface="ＭＳ Ｐゴシック" charset="-128"/>
              </a:rPr>
              <a:t>ACD</a:t>
            </a:r>
            <a:r>
              <a:rPr kumimoji="1" lang="ja-JP" altLang="en-US" sz="1000">
                <a:latin typeface="ＭＳ Ｐゴシック" charset="-128"/>
              </a:rPr>
              <a:t>グループ</a:t>
            </a:r>
          </a:p>
        </p:txBody>
      </p:sp>
      <p:cxnSp>
        <p:nvCxnSpPr>
          <p:cNvPr id="5131" name="AutoShape 10"/>
          <p:cNvCxnSpPr>
            <a:cxnSpLocks noChangeShapeType="1"/>
            <a:stCxn id="5128" idx="2"/>
            <a:endCxn id="5138" idx="0"/>
          </p:cNvCxnSpPr>
          <p:nvPr/>
        </p:nvCxnSpPr>
        <p:spPr bwMode="auto">
          <a:xfrm>
            <a:off x="1908175" y="3041650"/>
            <a:ext cx="0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3924300" y="2536825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000"/>
              <a:t>①</a:t>
            </a:r>
            <a:r>
              <a:rPr lang="ja-JP" altLang="en-US" sz="1000"/>
              <a:t>法人</a:t>
            </a: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1403350" y="3068638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000"/>
              <a:t>②</a:t>
            </a:r>
            <a:r>
              <a:rPr lang="ja-JP" altLang="en-US" sz="1000"/>
              <a:t>個人</a:t>
            </a:r>
          </a:p>
        </p:txBody>
      </p:sp>
      <p:grpSp>
        <p:nvGrpSpPr>
          <p:cNvPr id="5134" name="Group 15"/>
          <p:cNvGrpSpPr>
            <a:grpSpLocks/>
          </p:cNvGrpSpPr>
          <p:nvPr/>
        </p:nvGrpSpPr>
        <p:grpSpPr bwMode="auto">
          <a:xfrm>
            <a:off x="539750" y="5654675"/>
            <a:ext cx="863600" cy="676275"/>
            <a:chOff x="295" y="3158"/>
            <a:chExt cx="544" cy="426"/>
          </a:xfrm>
        </p:grpSpPr>
        <p:graphicFrame>
          <p:nvGraphicFramePr>
            <p:cNvPr id="5180" name="Object 16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4" imgW="622995" imgH="587157" progId="Visio.Drawing.11">
                    <p:embed/>
                  </p:oleObj>
                </mc:Choice>
                <mc:Fallback>
                  <p:oleObj name="Visio" r:id="rId4" imgW="622995" imgH="587157" progId="Visio.Drawing.11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81" name="Object 17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5" imgW="593824" imgH="773847" progId="Visio.Drawing.11">
                    <p:embed/>
                  </p:oleObj>
                </mc:Choice>
                <mc:Fallback>
                  <p:oleObj name="Visio" r:id="rId5" imgW="593824" imgH="773847" progId="Visio.Drawing.11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35" name="Group 18"/>
          <p:cNvGrpSpPr>
            <a:grpSpLocks/>
          </p:cNvGrpSpPr>
          <p:nvPr/>
        </p:nvGrpSpPr>
        <p:grpSpPr bwMode="auto">
          <a:xfrm>
            <a:off x="1547813" y="5654675"/>
            <a:ext cx="863600" cy="676275"/>
            <a:chOff x="295" y="3158"/>
            <a:chExt cx="544" cy="426"/>
          </a:xfrm>
        </p:grpSpPr>
        <p:graphicFrame>
          <p:nvGraphicFramePr>
            <p:cNvPr id="5178" name="Object 19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7" imgW="622995" imgH="587157" progId="Visio.Drawing.11">
                    <p:embed/>
                  </p:oleObj>
                </mc:Choice>
                <mc:Fallback>
                  <p:oleObj name="Visio" r:id="rId7" imgW="622995" imgH="587157" progId="Visio.Drawing.11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79" name="Object 20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8" imgW="593824" imgH="773847" progId="Visio.Drawing.11">
                    <p:embed/>
                  </p:oleObj>
                </mc:Choice>
                <mc:Fallback>
                  <p:oleObj name="Visio" r:id="rId8" imgW="593824" imgH="773847" progId="Visio.Drawing.11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6" name="Line 23"/>
          <p:cNvSpPr>
            <a:spLocks noChangeShapeType="1"/>
          </p:cNvSpPr>
          <p:nvPr/>
        </p:nvSpPr>
        <p:spPr bwMode="auto">
          <a:xfrm flipH="1">
            <a:off x="898525" y="4575175"/>
            <a:ext cx="7921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37" name="Line 24"/>
          <p:cNvSpPr>
            <a:spLocks noChangeShapeType="1"/>
          </p:cNvSpPr>
          <p:nvPr/>
        </p:nvSpPr>
        <p:spPr bwMode="auto">
          <a:xfrm flipH="1">
            <a:off x="1835150" y="4575175"/>
            <a:ext cx="1444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38" name="AutoShape 62"/>
          <p:cNvSpPr>
            <a:spLocks noChangeArrowheads="1"/>
          </p:cNvSpPr>
          <p:nvPr/>
        </p:nvSpPr>
        <p:spPr bwMode="auto">
          <a:xfrm>
            <a:off x="1116013" y="3357563"/>
            <a:ext cx="1584325" cy="504825"/>
          </a:xfrm>
          <a:prstGeom prst="flowChartDecision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 dirty="0">
                <a:latin typeface="ＭＳ Ｐゴシック" charset="-128"/>
              </a:rPr>
              <a:t>(IVR)</a:t>
            </a:r>
          </a:p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 dirty="0">
                <a:latin typeface="ＭＳ Ｐゴシック" charset="-128"/>
              </a:rPr>
              <a:t>新規・既存顧客判定</a:t>
            </a:r>
          </a:p>
        </p:txBody>
      </p:sp>
      <p:cxnSp>
        <p:nvCxnSpPr>
          <p:cNvPr id="5139" name="AutoShape 63"/>
          <p:cNvCxnSpPr>
            <a:cxnSpLocks noChangeShapeType="1"/>
            <a:stCxn id="5138" idx="2"/>
            <a:endCxn id="5130" idx="0"/>
          </p:cNvCxnSpPr>
          <p:nvPr/>
        </p:nvCxnSpPr>
        <p:spPr bwMode="auto">
          <a:xfrm>
            <a:off x="1908175" y="3862388"/>
            <a:ext cx="3175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40" name="Text Box 64"/>
          <p:cNvSpPr txBox="1">
            <a:spLocks noChangeArrowheads="1"/>
          </p:cNvSpPr>
          <p:nvPr/>
        </p:nvSpPr>
        <p:spPr bwMode="auto">
          <a:xfrm>
            <a:off x="1403350" y="3860800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000"/>
              <a:t>②</a:t>
            </a:r>
            <a:r>
              <a:rPr lang="ja-JP" altLang="en-US" sz="1000"/>
              <a:t>新規</a:t>
            </a:r>
          </a:p>
        </p:txBody>
      </p:sp>
      <p:sp>
        <p:nvSpPr>
          <p:cNvPr id="5141" name="AutoShape 65"/>
          <p:cNvSpPr>
            <a:spLocks noChangeArrowheads="1"/>
          </p:cNvSpPr>
          <p:nvPr/>
        </p:nvSpPr>
        <p:spPr bwMode="auto">
          <a:xfrm>
            <a:off x="2916238" y="4221163"/>
            <a:ext cx="1735137" cy="354012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既存顧客向け</a:t>
            </a:r>
          </a:p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>
                <a:latin typeface="ＭＳ Ｐゴシック" charset="-128"/>
              </a:rPr>
              <a:t>ACD</a:t>
            </a:r>
            <a:r>
              <a:rPr kumimoji="1" lang="ja-JP" altLang="en-US" sz="1000">
                <a:latin typeface="ＭＳ Ｐゴシック" charset="-128"/>
              </a:rPr>
              <a:t>グループ</a:t>
            </a:r>
          </a:p>
        </p:txBody>
      </p:sp>
      <p:cxnSp>
        <p:nvCxnSpPr>
          <p:cNvPr id="5142" name="AutoShape 66"/>
          <p:cNvCxnSpPr>
            <a:cxnSpLocks noChangeShapeType="1"/>
            <a:stCxn id="5138" idx="3"/>
            <a:endCxn id="5141" idx="0"/>
          </p:cNvCxnSpPr>
          <p:nvPr/>
        </p:nvCxnSpPr>
        <p:spPr bwMode="auto">
          <a:xfrm>
            <a:off x="2700338" y="3609975"/>
            <a:ext cx="1084262" cy="6111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43" name="Text Box 67"/>
          <p:cNvSpPr txBox="1">
            <a:spLocks noChangeArrowheads="1"/>
          </p:cNvSpPr>
          <p:nvPr/>
        </p:nvSpPr>
        <p:spPr bwMode="auto">
          <a:xfrm>
            <a:off x="2771775" y="3357563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000"/>
              <a:t>①</a:t>
            </a:r>
            <a:r>
              <a:rPr lang="ja-JP" altLang="en-US" sz="1000"/>
              <a:t>既存</a:t>
            </a:r>
          </a:p>
        </p:txBody>
      </p:sp>
      <p:grpSp>
        <p:nvGrpSpPr>
          <p:cNvPr id="5144" name="Group 68"/>
          <p:cNvGrpSpPr>
            <a:grpSpLocks/>
          </p:cNvGrpSpPr>
          <p:nvPr/>
        </p:nvGrpSpPr>
        <p:grpSpPr bwMode="auto">
          <a:xfrm>
            <a:off x="2627313" y="5654675"/>
            <a:ext cx="863600" cy="676275"/>
            <a:chOff x="295" y="3158"/>
            <a:chExt cx="544" cy="426"/>
          </a:xfrm>
        </p:grpSpPr>
        <p:graphicFrame>
          <p:nvGraphicFramePr>
            <p:cNvPr id="5176" name="Object 69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9" imgW="622995" imgH="587157" progId="Visio.Drawing.11">
                    <p:embed/>
                  </p:oleObj>
                </mc:Choice>
                <mc:Fallback>
                  <p:oleObj name="Visio" r:id="rId9" imgW="622995" imgH="587157" progId="Visio.Drawing.11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77" name="Object 70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0" imgW="593824" imgH="773847" progId="Visio.Drawing.11">
                    <p:embed/>
                  </p:oleObj>
                </mc:Choice>
                <mc:Fallback>
                  <p:oleObj name="Visio" r:id="rId10" imgW="593824" imgH="773847" progId="Visio.Drawing.11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45" name="Group 71"/>
          <p:cNvGrpSpPr>
            <a:grpSpLocks/>
          </p:cNvGrpSpPr>
          <p:nvPr/>
        </p:nvGrpSpPr>
        <p:grpSpPr bwMode="auto">
          <a:xfrm>
            <a:off x="3635375" y="5654675"/>
            <a:ext cx="863600" cy="676275"/>
            <a:chOff x="295" y="3158"/>
            <a:chExt cx="544" cy="426"/>
          </a:xfrm>
        </p:grpSpPr>
        <p:graphicFrame>
          <p:nvGraphicFramePr>
            <p:cNvPr id="5174" name="Object 72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1" imgW="622995" imgH="587157" progId="Visio.Drawing.11">
                    <p:embed/>
                  </p:oleObj>
                </mc:Choice>
                <mc:Fallback>
                  <p:oleObj name="Visio" r:id="rId11" imgW="622995" imgH="587157" progId="Visio.Drawing.11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75" name="Object 73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2" imgW="593824" imgH="773847" progId="Visio.Drawing.11">
                    <p:embed/>
                  </p:oleObj>
                </mc:Choice>
                <mc:Fallback>
                  <p:oleObj name="Visio" r:id="rId12" imgW="593824" imgH="773847" progId="Visio.Drawing.11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46" name="Line 74"/>
          <p:cNvSpPr>
            <a:spLocks noChangeShapeType="1"/>
          </p:cNvSpPr>
          <p:nvPr/>
        </p:nvSpPr>
        <p:spPr bwMode="auto">
          <a:xfrm flipH="1">
            <a:off x="2986088" y="4575175"/>
            <a:ext cx="7921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47" name="Line 75"/>
          <p:cNvSpPr>
            <a:spLocks noChangeShapeType="1"/>
          </p:cNvSpPr>
          <p:nvPr/>
        </p:nvSpPr>
        <p:spPr bwMode="auto">
          <a:xfrm flipH="1">
            <a:off x="3922713" y="4575175"/>
            <a:ext cx="1444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48" name="AutoShape 79"/>
          <p:cNvSpPr>
            <a:spLocks noChangeArrowheads="1"/>
          </p:cNvSpPr>
          <p:nvPr/>
        </p:nvSpPr>
        <p:spPr bwMode="auto">
          <a:xfrm>
            <a:off x="5292725" y="4221163"/>
            <a:ext cx="1735138" cy="354012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新規顧客向け</a:t>
            </a:r>
          </a:p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>
                <a:latin typeface="ＭＳ Ｐゴシック" charset="-128"/>
              </a:rPr>
              <a:t>ACD</a:t>
            </a:r>
            <a:r>
              <a:rPr kumimoji="1" lang="ja-JP" altLang="en-US" sz="1000">
                <a:latin typeface="ＭＳ Ｐゴシック" charset="-128"/>
              </a:rPr>
              <a:t>グループ</a:t>
            </a:r>
          </a:p>
        </p:txBody>
      </p:sp>
      <p:sp>
        <p:nvSpPr>
          <p:cNvPr id="5149" name="AutoShape 80"/>
          <p:cNvSpPr>
            <a:spLocks noChangeArrowheads="1"/>
          </p:cNvSpPr>
          <p:nvPr/>
        </p:nvSpPr>
        <p:spPr bwMode="auto">
          <a:xfrm>
            <a:off x="5365750" y="3357563"/>
            <a:ext cx="1584325" cy="504825"/>
          </a:xfrm>
          <a:prstGeom prst="flowChartDecision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 dirty="0">
                <a:latin typeface="ＭＳ Ｐゴシック" charset="-128"/>
              </a:rPr>
              <a:t>(IVR)</a:t>
            </a:r>
          </a:p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 dirty="0">
                <a:latin typeface="ＭＳ Ｐゴシック" charset="-128"/>
              </a:rPr>
              <a:t>新規・既存顧客判定</a:t>
            </a:r>
          </a:p>
        </p:txBody>
      </p:sp>
      <p:cxnSp>
        <p:nvCxnSpPr>
          <p:cNvPr id="5150" name="AutoShape 81"/>
          <p:cNvCxnSpPr>
            <a:cxnSpLocks noChangeShapeType="1"/>
            <a:stCxn id="5149" idx="2"/>
            <a:endCxn id="5148" idx="0"/>
          </p:cNvCxnSpPr>
          <p:nvPr/>
        </p:nvCxnSpPr>
        <p:spPr bwMode="auto">
          <a:xfrm>
            <a:off x="6157913" y="3862388"/>
            <a:ext cx="3175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51" name="Text Box 82"/>
          <p:cNvSpPr txBox="1">
            <a:spLocks noChangeArrowheads="1"/>
          </p:cNvSpPr>
          <p:nvPr/>
        </p:nvSpPr>
        <p:spPr bwMode="auto">
          <a:xfrm>
            <a:off x="5653088" y="3860800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000"/>
              <a:t>②</a:t>
            </a:r>
            <a:r>
              <a:rPr lang="ja-JP" altLang="en-US" sz="1000"/>
              <a:t>新規</a:t>
            </a:r>
          </a:p>
        </p:txBody>
      </p:sp>
      <p:sp>
        <p:nvSpPr>
          <p:cNvPr id="5152" name="AutoShape 83"/>
          <p:cNvSpPr>
            <a:spLocks noChangeArrowheads="1"/>
          </p:cNvSpPr>
          <p:nvPr/>
        </p:nvSpPr>
        <p:spPr bwMode="auto">
          <a:xfrm>
            <a:off x="7165975" y="4221163"/>
            <a:ext cx="1735138" cy="354012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既存顧客向け</a:t>
            </a:r>
          </a:p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>
                <a:latin typeface="ＭＳ Ｐゴシック" charset="-128"/>
              </a:rPr>
              <a:t>ACD</a:t>
            </a:r>
            <a:r>
              <a:rPr kumimoji="1" lang="ja-JP" altLang="en-US" sz="1000">
                <a:latin typeface="ＭＳ Ｐゴシック" charset="-128"/>
              </a:rPr>
              <a:t>グループ</a:t>
            </a:r>
          </a:p>
        </p:txBody>
      </p:sp>
      <p:cxnSp>
        <p:nvCxnSpPr>
          <p:cNvPr id="5153" name="AutoShape 84"/>
          <p:cNvCxnSpPr>
            <a:cxnSpLocks noChangeShapeType="1"/>
            <a:stCxn id="5149" idx="3"/>
            <a:endCxn id="5152" idx="0"/>
          </p:cNvCxnSpPr>
          <p:nvPr/>
        </p:nvCxnSpPr>
        <p:spPr bwMode="auto">
          <a:xfrm>
            <a:off x="6950075" y="3609975"/>
            <a:ext cx="1084263" cy="6111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54" name="Text Box 85"/>
          <p:cNvSpPr txBox="1">
            <a:spLocks noChangeArrowheads="1"/>
          </p:cNvSpPr>
          <p:nvPr/>
        </p:nvSpPr>
        <p:spPr bwMode="auto">
          <a:xfrm>
            <a:off x="7021513" y="3357563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000"/>
              <a:t>①</a:t>
            </a:r>
            <a:r>
              <a:rPr lang="ja-JP" altLang="en-US" sz="1000"/>
              <a:t>既存</a:t>
            </a:r>
          </a:p>
        </p:txBody>
      </p:sp>
      <p:grpSp>
        <p:nvGrpSpPr>
          <p:cNvPr id="5155" name="Group 87"/>
          <p:cNvGrpSpPr>
            <a:grpSpLocks/>
          </p:cNvGrpSpPr>
          <p:nvPr/>
        </p:nvGrpSpPr>
        <p:grpSpPr bwMode="auto">
          <a:xfrm>
            <a:off x="4932363" y="5654675"/>
            <a:ext cx="863600" cy="676275"/>
            <a:chOff x="295" y="3158"/>
            <a:chExt cx="544" cy="426"/>
          </a:xfrm>
        </p:grpSpPr>
        <p:graphicFrame>
          <p:nvGraphicFramePr>
            <p:cNvPr id="5172" name="Object 88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3" imgW="622995" imgH="587157" progId="Visio.Drawing.11">
                    <p:embed/>
                  </p:oleObj>
                </mc:Choice>
                <mc:Fallback>
                  <p:oleObj name="Visio" r:id="rId13" imgW="622995" imgH="587157" progId="Visio.Drawing.11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73" name="Object 89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4" imgW="593824" imgH="773847" progId="Visio.Drawing.11">
                    <p:embed/>
                  </p:oleObj>
                </mc:Choice>
                <mc:Fallback>
                  <p:oleObj name="Visio" r:id="rId14" imgW="593824" imgH="773847" progId="Visio.Drawing.11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56" name="Group 90"/>
          <p:cNvGrpSpPr>
            <a:grpSpLocks/>
          </p:cNvGrpSpPr>
          <p:nvPr/>
        </p:nvGrpSpPr>
        <p:grpSpPr bwMode="auto">
          <a:xfrm>
            <a:off x="5940425" y="5654675"/>
            <a:ext cx="863600" cy="676275"/>
            <a:chOff x="295" y="3158"/>
            <a:chExt cx="544" cy="426"/>
          </a:xfrm>
        </p:grpSpPr>
        <p:graphicFrame>
          <p:nvGraphicFramePr>
            <p:cNvPr id="5170" name="Object 91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5" imgW="622995" imgH="587157" progId="Visio.Drawing.11">
                    <p:embed/>
                  </p:oleObj>
                </mc:Choice>
                <mc:Fallback>
                  <p:oleObj name="Visio" r:id="rId15" imgW="622995" imgH="587157" progId="Visio.Drawing.11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71" name="Object 92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6" imgW="593824" imgH="773847" progId="Visio.Drawing.11">
                    <p:embed/>
                  </p:oleObj>
                </mc:Choice>
                <mc:Fallback>
                  <p:oleObj name="Visio" r:id="rId16" imgW="593824" imgH="773847" progId="Visio.Drawing.11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57" name="Line 93"/>
          <p:cNvSpPr>
            <a:spLocks noChangeShapeType="1"/>
          </p:cNvSpPr>
          <p:nvPr/>
        </p:nvSpPr>
        <p:spPr bwMode="auto">
          <a:xfrm flipH="1">
            <a:off x="5291138" y="4575175"/>
            <a:ext cx="7921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58" name="Line 94"/>
          <p:cNvSpPr>
            <a:spLocks noChangeShapeType="1"/>
          </p:cNvSpPr>
          <p:nvPr/>
        </p:nvSpPr>
        <p:spPr bwMode="auto">
          <a:xfrm flipH="1">
            <a:off x="6227763" y="4575175"/>
            <a:ext cx="1444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grpSp>
        <p:nvGrpSpPr>
          <p:cNvPr id="5159" name="Group 95"/>
          <p:cNvGrpSpPr>
            <a:grpSpLocks/>
          </p:cNvGrpSpPr>
          <p:nvPr/>
        </p:nvGrpSpPr>
        <p:grpSpPr bwMode="auto">
          <a:xfrm>
            <a:off x="7019925" y="5654675"/>
            <a:ext cx="863600" cy="676275"/>
            <a:chOff x="295" y="3158"/>
            <a:chExt cx="544" cy="426"/>
          </a:xfrm>
        </p:grpSpPr>
        <p:graphicFrame>
          <p:nvGraphicFramePr>
            <p:cNvPr id="5168" name="Object 96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7" imgW="622995" imgH="587157" progId="Visio.Drawing.11">
                    <p:embed/>
                  </p:oleObj>
                </mc:Choice>
                <mc:Fallback>
                  <p:oleObj name="Visio" r:id="rId17" imgW="622995" imgH="587157" progId="Visio.Drawing.11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69" name="Object 97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8" imgW="593824" imgH="773847" progId="Visio.Drawing.11">
                    <p:embed/>
                  </p:oleObj>
                </mc:Choice>
                <mc:Fallback>
                  <p:oleObj name="Visio" r:id="rId18" imgW="593824" imgH="773847" progId="Visio.Drawing.11">
                    <p:embed/>
                    <p:pic>
                      <p:nvPicPr>
                        <p:cNvPr id="0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60" name="Group 98"/>
          <p:cNvGrpSpPr>
            <a:grpSpLocks/>
          </p:cNvGrpSpPr>
          <p:nvPr/>
        </p:nvGrpSpPr>
        <p:grpSpPr bwMode="auto">
          <a:xfrm>
            <a:off x="8027988" y="5654675"/>
            <a:ext cx="863600" cy="676275"/>
            <a:chOff x="295" y="3158"/>
            <a:chExt cx="544" cy="426"/>
          </a:xfrm>
        </p:grpSpPr>
        <p:graphicFrame>
          <p:nvGraphicFramePr>
            <p:cNvPr id="5166" name="Object 99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9" imgW="622995" imgH="587157" progId="Visio.Drawing.11">
                    <p:embed/>
                  </p:oleObj>
                </mc:Choice>
                <mc:Fallback>
                  <p:oleObj name="Visio" r:id="rId19" imgW="622995" imgH="587157" progId="Visio.Drawing.11">
                    <p:embed/>
                    <p:pic>
                      <p:nvPicPr>
                        <p:cNvPr id="0" name="Object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67" name="Object 100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0" imgW="593824" imgH="773847" progId="Visio.Drawing.11">
                    <p:embed/>
                  </p:oleObj>
                </mc:Choice>
                <mc:Fallback>
                  <p:oleObj name="Visio" r:id="rId20" imgW="593824" imgH="773847" progId="Visio.Drawing.11">
                    <p:embed/>
                    <p:pic>
                      <p:nvPicPr>
                        <p:cNvPr id="0" name="Object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61" name="Line 101"/>
          <p:cNvSpPr>
            <a:spLocks noChangeShapeType="1"/>
          </p:cNvSpPr>
          <p:nvPr/>
        </p:nvSpPr>
        <p:spPr bwMode="auto">
          <a:xfrm flipH="1">
            <a:off x="7378700" y="4575175"/>
            <a:ext cx="7921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62" name="Line 102"/>
          <p:cNvSpPr>
            <a:spLocks noChangeShapeType="1"/>
          </p:cNvSpPr>
          <p:nvPr/>
        </p:nvSpPr>
        <p:spPr bwMode="auto">
          <a:xfrm flipH="1">
            <a:off x="8315325" y="4575175"/>
            <a:ext cx="1444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63" name="AutoShape 103"/>
          <p:cNvSpPr>
            <a:spLocks noChangeArrowheads="1"/>
          </p:cNvSpPr>
          <p:nvPr/>
        </p:nvSpPr>
        <p:spPr bwMode="auto">
          <a:xfrm>
            <a:off x="2700338" y="1916113"/>
            <a:ext cx="1511300" cy="574675"/>
          </a:xfrm>
          <a:prstGeom prst="wedgeRoundRectCallout">
            <a:avLst>
              <a:gd name="adj1" fmla="val -55250"/>
              <a:gd name="adj2" fmla="val 92819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r>
              <a:rPr lang="ja-JP" altLang="en-US" sz="1000"/>
              <a:t>（音声ガイダンス）</a:t>
            </a:r>
          </a:p>
          <a:p>
            <a:pPr algn="ctr"/>
            <a:r>
              <a:rPr lang="ja-JP" altLang="en-US" sz="1000"/>
              <a:t>法人は</a:t>
            </a:r>
            <a:r>
              <a:rPr lang="en-US" altLang="ja-JP" sz="1000"/>
              <a:t>①</a:t>
            </a:r>
            <a:r>
              <a:rPr lang="ja-JP" altLang="en-US" sz="1000"/>
              <a:t>番</a:t>
            </a:r>
          </a:p>
          <a:p>
            <a:pPr algn="ctr"/>
            <a:r>
              <a:rPr lang="ja-JP" altLang="en-US" sz="1000"/>
              <a:t>個人は</a:t>
            </a:r>
            <a:r>
              <a:rPr lang="en-US" altLang="ja-JP" sz="1000"/>
              <a:t>②</a:t>
            </a:r>
            <a:r>
              <a:rPr lang="ja-JP" altLang="en-US" sz="1000"/>
              <a:t>番</a:t>
            </a:r>
          </a:p>
        </p:txBody>
      </p:sp>
      <p:cxnSp>
        <p:nvCxnSpPr>
          <p:cNvPr id="5164" name="AutoShape 104"/>
          <p:cNvCxnSpPr>
            <a:cxnSpLocks noChangeShapeType="1"/>
            <a:stCxn id="5128" idx="3"/>
            <a:endCxn id="5149" idx="0"/>
          </p:cNvCxnSpPr>
          <p:nvPr/>
        </p:nvCxnSpPr>
        <p:spPr bwMode="auto">
          <a:xfrm>
            <a:off x="2700338" y="2789238"/>
            <a:ext cx="3457575" cy="5683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65" name="AutoShape 105"/>
          <p:cNvSpPr>
            <a:spLocks noChangeArrowheads="1"/>
          </p:cNvSpPr>
          <p:nvPr/>
        </p:nvSpPr>
        <p:spPr bwMode="auto">
          <a:xfrm>
            <a:off x="6443663" y="2636838"/>
            <a:ext cx="1511300" cy="574675"/>
          </a:xfrm>
          <a:prstGeom prst="wedgeRoundRectCallout">
            <a:avLst>
              <a:gd name="adj1" fmla="val -55250"/>
              <a:gd name="adj2" fmla="val 92819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r>
              <a:rPr lang="ja-JP" altLang="en-US" sz="1000"/>
              <a:t>（音声ガイダンス）</a:t>
            </a:r>
          </a:p>
          <a:p>
            <a:pPr algn="ctr"/>
            <a:r>
              <a:rPr lang="ja-JP" altLang="en-US" sz="1000"/>
              <a:t>既存は</a:t>
            </a:r>
            <a:r>
              <a:rPr lang="en-US" altLang="ja-JP" sz="1000"/>
              <a:t>①</a:t>
            </a:r>
            <a:r>
              <a:rPr lang="ja-JP" altLang="en-US" sz="1000"/>
              <a:t>番</a:t>
            </a:r>
          </a:p>
          <a:p>
            <a:pPr algn="ctr"/>
            <a:r>
              <a:rPr lang="ja-JP" altLang="en-US" sz="1000"/>
              <a:t>新規は</a:t>
            </a:r>
            <a:r>
              <a:rPr lang="en-US" altLang="ja-JP" sz="1000"/>
              <a:t>②</a:t>
            </a:r>
            <a:r>
              <a:rPr lang="ja-JP" altLang="en-US" sz="1000"/>
              <a:t>番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A1D3379-346E-45F9-9D9C-795A266EE869}" type="slidenum">
              <a:rPr lang="en-US" altLang="ja-JP">
                <a:solidFill>
                  <a:srgbClr val="000000"/>
                </a:solidFill>
              </a:rPr>
              <a:pPr eaLnBrk="1" hangingPunct="1"/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755650" y="188913"/>
            <a:ext cx="4878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コールフロー例：営業時間判定による外線転送</a:t>
            </a:r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1042988" y="1743075"/>
            <a:ext cx="1735137" cy="354013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受付番号</a:t>
            </a:r>
          </a:p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>
                <a:latin typeface="ＭＳ Ｐゴシック" charset="-128"/>
              </a:rPr>
              <a:t>0120-xxx-xxx</a:t>
            </a:r>
          </a:p>
        </p:txBody>
      </p:sp>
      <p:sp>
        <p:nvSpPr>
          <p:cNvPr id="6149" name="Oval 4"/>
          <p:cNvSpPr>
            <a:spLocks noChangeArrowheads="1"/>
          </p:cNvSpPr>
          <p:nvPr/>
        </p:nvSpPr>
        <p:spPr bwMode="auto">
          <a:xfrm>
            <a:off x="615950" y="1231900"/>
            <a:ext cx="787400" cy="261938"/>
          </a:xfrm>
          <a:prstGeom prst="ellipse">
            <a:avLst/>
          </a:prstGeom>
          <a:solidFill>
            <a:srgbClr val="FFFF99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50" name="Object 5"/>
          <p:cNvGraphicFramePr>
            <a:graphicFrameLocks noChangeAspect="1"/>
          </p:cNvGraphicFramePr>
          <p:nvPr/>
        </p:nvGraphicFramePr>
        <p:xfrm>
          <a:off x="755650" y="946150"/>
          <a:ext cx="4730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2995" imgH="587157" progId="Visio.Drawing.11">
                  <p:embed/>
                </p:oleObj>
              </mc:Choice>
              <mc:Fallback>
                <p:oleObj name="Visio" r:id="rId2" imgW="622995" imgH="58715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46150"/>
                        <a:ext cx="4730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51" name="AutoShape 6"/>
          <p:cNvCxnSpPr>
            <a:cxnSpLocks noChangeShapeType="1"/>
            <a:stCxn id="6149" idx="5"/>
            <a:endCxn id="6148" idx="0"/>
          </p:cNvCxnSpPr>
          <p:nvPr/>
        </p:nvCxnSpPr>
        <p:spPr bwMode="auto">
          <a:xfrm>
            <a:off x="1287463" y="1455738"/>
            <a:ext cx="623887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1116013" y="2536825"/>
            <a:ext cx="1584325" cy="504825"/>
          </a:xfrm>
          <a:prstGeom prst="flowChartDecision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 dirty="0">
                <a:latin typeface="ＭＳ Ｐゴシック" charset="-128"/>
              </a:rPr>
              <a:t>(IVR)</a:t>
            </a:r>
            <a:br>
              <a:rPr kumimoji="1" lang="en-US" altLang="ja-JP" sz="1000" dirty="0">
                <a:latin typeface="ＭＳ Ｐゴシック" charset="-128"/>
              </a:rPr>
            </a:br>
            <a:r>
              <a:rPr kumimoji="1" lang="ja-JP" altLang="en-US" sz="1000" dirty="0">
                <a:latin typeface="ＭＳ Ｐゴシック" charset="-128"/>
              </a:rPr>
              <a:t>営業時間判定</a:t>
            </a:r>
          </a:p>
        </p:txBody>
      </p:sp>
      <p:cxnSp>
        <p:nvCxnSpPr>
          <p:cNvPr id="6153" name="AutoShape 8"/>
          <p:cNvCxnSpPr>
            <a:cxnSpLocks noChangeShapeType="1"/>
            <a:stCxn id="6148" idx="2"/>
            <a:endCxn id="6152" idx="0"/>
          </p:cNvCxnSpPr>
          <p:nvPr/>
        </p:nvCxnSpPr>
        <p:spPr bwMode="auto">
          <a:xfrm flipH="1">
            <a:off x="1908175" y="2097088"/>
            <a:ext cx="3175" cy="439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1042988" y="3760788"/>
            <a:ext cx="1735137" cy="354012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en-US" altLang="ja-JP" sz="1000">
                <a:latin typeface="ＭＳ Ｐゴシック" charset="-128"/>
              </a:rPr>
              <a:t>ACD</a:t>
            </a:r>
            <a:r>
              <a:rPr kumimoji="1" lang="ja-JP" altLang="en-US" sz="1000">
                <a:latin typeface="ＭＳ Ｐゴシック" charset="-128"/>
              </a:rPr>
              <a:t>グループ</a:t>
            </a:r>
          </a:p>
        </p:txBody>
      </p:sp>
      <p:cxnSp>
        <p:nvCxnSpPr>
          <p:cNvPr id="6155" name="AutoShape 10"/>
          <p:cNvCxnSpPr>
            <a:cxnSpLocks noChangeShapeType="1"/>
            <a:stCxn id="6152" idx="2"/>
            <a:endCxn id="6154" idx="0"/>
          </p:cNvCxnSpPr>
          <p:nvPr/>
        </p:nvCxnSpPr>
        <p:spPr bwMode="auto">
          <a:xfrm>
            <a:off x="1908175" y="3041650"/>
            <a:ext cx="3175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3203575" y="2536825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1000"/>
              <a:t>時間外</a:t>
            </a:r>
          </a:p>
        </p:txBody>
      </p:sp>
      <p:sp>
        <p:nvSpPr>
          <p:cNvPr id="6157" name="Text Box 14"/>
          <p:cNvSpPr txBox="1">
            <a:spLocks noChangeArrowheads="1"/>
          </p:cNvSpPr>
          <p:nvPr/>
        </p:nvSpPr>
        <p:spPr bwMode="auto">
          <a:xfrm>
            <a:off x="1331913" y="3113088"/>
            <a:ext cx="561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ja-JP" altLang="en-US" sz="1000"/>
              <a:t>時間内</a:t>
            </a:r>
          </a:p>
        </p:txBody>
      </p:sp>
      <p:grpSp>
        <p:nvGrpSpPr>
          <p:cNvPr id="6158" name="Group 15"/>
          <p:cNvGrpSpPr>
            <a:grpSpLocks/>
          </p:cNvGrpSpPr>
          <p:nvPr/>
        </p:nvGrpSpPr>
        <p:grpSpPr bwMode="auto">
          <a:xfrm>
            <a:off x="468313" y="5194300"/>
            <a:ext cx="863600" cy="676275"/>
            <a:chOff x="295" y="3158"/>
            <a:chExt cx="544" cy="426"/>
          </a:xfrm>
        </p:grpSpPr>
        <p:graphicFrame>
          <p:nvGraphicFramePr>
            <p:cNvPr id="6174" name="Object 16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4" imgW="622995" imgH="587157" progId="Visio.Drawing.11">
                    <p:embed/>
                  </p:oleObj>
                </mc:Choice>
                <mc:Fallback>
                  <p:oleObj name="Visio" r:id="rId4" imgW="622995" imgH="587157" progId="Visio.Drawing.11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75" name="Object 17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5" imgW="593824" imgH="773847" progId="Visio.Drawing.11">
                    <p:embed/>
                  </p:oleObj>
                </mc:Choice>
                <mc:Fallback>
                  <p:oleObj name="Visio" r:id="rId5" imgW="593824" imgH="773847" progId="Visio.Drawing.11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9" name="Group 18"/>
          <p:cNvGrpSpPr>
            <a:grpSpLocks/>
          </p:cNvGrpSpPr>
          <p:nvPr/>
        </p:nvGrpSpPr>
        <p:grpSpPr bwMode="auto">
          <a:xfrm>
            <a:off x="1476375" y="5194300"/>
            <a:ext cx="863600" cy="676275"/>
            <a:chOff x="295" y="3158"/>
            <a:chExt cx="544" cy="426"/>
          </a:xfrm>
        </p:grpSpPr>
        <p:graphicFrame>
          <p:nvGraphicFramePr>
            <p:cNvPr id="6172" name="Object 19"/>
            <p:cNvGraphicFramePr>
              <a:graphicFrameLocks noChangeAspect="1"/>
            </p:cNvGraphicFramePr>
            <p:nvPr/>
          </p:nvGraphicFramePr>
          <p:xfrm>
            <a:off x="612" y="3249"/>
            <a:ext cx="227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7" imgW="622995" imgH="587157" progId="Visio.Drawing.11">
                    <p:embed/>
                  </p:oleObj>
                </mc:Choice>
                <mc:Fallback>
                  <p:oleObj name="Visio" r:id="rId7" imgW="622995" imgH="587157" progId="Visio.Drawing.11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3249"/>
                          <a:ext cx="227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73" name="Object 20"/>
            <p:cNvGraphicFramePr>
              <a:graphicFrameLocks noChangeAspect="1"/>
            </p:cNvGraphicFramePr>
            <p:nvPr/>
          </p:nvGraphicFramePr>
          <p:xfrm>
            <a:off x="295" y="3158"/>
            <a:ext cx="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8" imgW="593824" imgH="773847" progId="Visio.Drawing.11">
                    <p:embed/>
                  </p:oleObj>
                </mc:Choice>
                <mc:Fallback>
                  <p:oleObj name="Visio" r:id="rId8" imgW="593824" imgH="773847" progId="Visio.Drawing.11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3158"/>
                          <a:ext cx="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60" name="Object 21"/>
          <p:cNvGraphicFramePr>
            <a:graphicFrameLocks noChangeAspect="1"/>
          </p:cNvGraphicFramePr>
          <p:nvPr/>
        </p:nvGraphicFramePr>
        <p:xfrm>
          <a:off x="2987675" y="5338763"/>
          <a:ext cx="3603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622995" imgH="587157" progId="Visio.Drawing.11">
                  <p:embed/>
                </p:oleObj>
              </mc:Choice>
              <mc:Fallback>
                <p:oleObj name="Visio" r:id="rId9" imgW="622995" imgH="587157" progId="Visio.Drawing.11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338763"/>
                        <a:ext cx="36036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22"/>
          <p:cNvGraphicFramePr>
            <a:graphicFrameLocks noChangeAspect="1"/>
          </p:cNvGraphicFramePr>
          <p:nvPr/>
        </p:nvGraphicFramePr>
        <p:xfrm>
          <a:off x="2484438" y="5194300"/>
          <a:ext cx="5159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0" imgW="593824" imgH="773847" progId="Visio.Drawing.11">
                  <p:embed/>
                </p:oleObj>
              </mc:Choice>
              <mc:Fallback>
                <p:oleObj name="Visio" r:id="rId10" imgW="593824" imgH="773847" progId="Visio.Drawing.11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194300"/>
                        <a:ext cx="5159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Line 23"/>
          <p:cNvSpPr>
            <a:spLocks noChangeShapeType="1"/>
          </p:cNvSpPr>
          <p:nvPr/>
        </p:nvSpPr>
        <p:spPr bwMode="auto">
          <a:xfrm flipH="1">
            <a:off x="827088" y="4114800"/>
            <a:ext cx="7921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163" name="Line 24"/>
          <p:cNvSpPr>
            <a:spLocks noChangeShapeType="1"/>
          </p:cNvSpPr>
          <p:nvPr/>
        </p:nvSpPr>
        <p:spPr bwMode="auto">
          <a:xfrm flipH="1">
            <a:off x="1763713" y="4114800"/>
            <a:ext cx="1444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164" name="Line 25"/>
          <p:cNvSpPr>
            <a:spLocks noChangeShapeType="1"/>
          </p:cNvSpPr>
          <p:nvPr/>
        </p:nvSpPr>
        <p:spPr bwMode="auto">
          <a:xfrm>
            <a:off x="2413000" y="4114800"/>
            <a:ext cx="28733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6165" name="Text Box 26"/>
          <p:cNvSpPr txBox="1">
            <a:spLocks noChangeArrowheads="1"/>
          </p:cNvSpPr>
          <p:nvPr/>
        </p:nvSpPr>
        <p:spPr bwMode="auto">
          <a:xfrm>
            <a:off x="971550" y="4618038"/>
            <a:ext cx="1976438" cy="254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>
            <a:spAutoFit/>
          </a:bodyPr>
          <a:lstStyle/>
          <a:p>
            <a:r>
              <a:rPr lang="ja-JP" altLang="en-US" sz="1000"/>
              <a:t>通話可能オペレーターに振り分け</a:t>
            </a:r>
          </a:p>
        </p:txBody>
      </p:sp>
      <p:sp>
        <p:nvSpPr>
          <p:cNvPr id="6166" name="AutoShape 62"/>
          <p:cNvSpPr>
            <a:spLocks noChangeArrowheads="1"/>
          </p:cNvSpPr>
          <p:nvPr/>
        </p:nvSpPr>
        <p:spPr bwMode="auto">
          <a:xfrm>
            <a:off x="4349750" y="3760788"/>
            <a:ext cx="1735138" cy="354012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他社時間外窓口</a:t>
            </a:r>
          </a:p>
        </p:txBody>
      </p:sp>
      <p:cxnSp>
        <p:nvCxnSpPr>
          <p:cNvPr id="6167" name="AutoShape 63"/>
          <p:cNvCxnSpPr>
            <a:cxnSpLocks noChangeShapeType="1"/>
            <a:stCxn id="6152" idx="3"/>
            <a:endCxn id="6166" idx="0"/>
          </p:cNvCxnSpPr>
          <p:nvPr/>
        </p:nvCxnSpPr>
        <p:spPr bwMode="auto">
          <a:xfrm>
            <a:off x="2700338" y="2789238"/>
            <a:ext cx="2517775" cy="9715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8" name="Text Box 64"/>
          <p:cNvSpPr txBox="1">
            <a:spLocks noChangeArrowheads="1"/>
          </p:cNvSpPr>
          <p:nvPr/>
        </p:nvSpPr>
        <p:spPr bwMode="auto">
          <a:xfrm>
            <a:off x="4284663" y="2997200"/>
            <a:ext cx="1917700" cy="254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>
            <a:spAutoFit/>
          </a:bodyPr>
          <a:lstStyle/>
          <a:p>
            <a:r>
              <a:rPr lang="ja-JP" altLang="en-US" sz="1000" dirty="0"/>
              <a:t>外線転送による他社窓口に転送</a:t>
            </a:r>
          </a:p>
        </p:txBody>
      </p:sp>
      <p:graphicFrame>
        <p:nvGraphicFramePr>
          <p:cNvPr id="6169" name="Object 65"/>
          <p:cNvGraphicFramePr>
            <a:graphicFrameLocks noChangeAspect="1"/>
          </p:cNvGraphicFramePr>
          <p:nvPr/>
        </p:nvGraphicFramePr>
        <p:xfrm>
          <a:off x="5291138" y="5338763"/>
          <a:ext cx="3603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1" imgW="622995" imgH="587157" progId="Visio.Drawing.11">
                  <p:embed/>
                </p:oleObj>
              </mc:Choice>
              <mc:Fallback>
                <p:oleObj name="Visio" r:id="rId11" imgW="622995" imgH="587157" progId="Visio.Drawing.11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5338763"/>
                        <a:ext cx="36036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0" name="Object 66"/>
          <p:cNvGraphicFramePr>
            <a:graphicFrameLocks noChangeAspect="1"/>
          </p:cNvGraphicFramePr>
          <p:nvPr/>
        </p:nvGraphicFramePr>
        <p:xfrm>
          <a:off x="4787900" y="5194300"/>
          <a:ext cx="5159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2" imgW="593824" imgH="773847" progId="Visio.Drawing.11">
                  <p:embed/>
                </p:oleObj>
              </mc:Choice>
              <mc:Fallback>
                <p:oleObj name="Visio" r:id="rId12" imgW="593824" imgH="773847" progId="Visio.Drawing.11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194300"/>
                        <a:ext cx="5159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1" name="Line 67"/>
          <p:cNvSpPr>
            <a:spLocks noChangeShapeType="1"/>
          </p:cNvSpPr>
          <p:nvPr/>
        </p:nvSpPr>
        <p:spPr bwMode="auto">
          <a:xfrm flipH="1">
            <a:off x="5076825" y="4114800"/>
            <a:ext cx="144463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A536DB-2352-469A-8E0B-2BF55E9FF5C7}" type="slidenum">
              <a:rPr lang="en-US" altLang="ja-JP">
                <a:solidFill>
                  <a:srgbClr val="000000"/>
                </a:solidFill>
              </a:rPr>
              <a:pPr eaLnBrk="1" hangingPunct="1"/>
              <a:t>5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08000" y="5126038"/>
            <a:ext cx="75453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名称：オペレーターの名前を設定してください。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フリガナ：オペレーターの名前のフリガナを入力してください。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ログイン</a:t>
            </a:r>
            <a:r>
              <a:rPr kumimoji="1" lang="en-US" altLang="ja-JP" sz="1000">
                <a:latin typeface="ＭＳ Ｐゴシック" charset="-128"/>
              </a:rPr>
              <a:t>ID</a:t>
            </a:r>
            <a:r>
              <a:rPr kumimoji="1" lang="ja-JP" altLang="en-US" sz="1000">
                <a:latin typeface="ＭＳ Ｐゴシック" charset="-128"/>
              </a:rPr>
              <a:t>：システムにログインする</a:t>
            </a:r>
            <a:r>
              <a:rPr kumimoji="1" lang="en-US" altLang="ja-JP" sz="1000">
                <a:latin typeface="ＭＳ Ｐゴシック" charset="-128"/>
              </a:rPr>
              <a:t>ID</a:t>
            </a:r>
            <a:r>
              <a:rPr kumimoji="1" lang="ja-JP" altLang="en-US" sz="1000">
                <a:latin typeface="ＭＳ Ｐゴシック" charset="-128"/>
              </a:rPr>
              <a:t>を設定してください。オペレーター</a:t>
            </a:r>
            <a:r>
              <a:rPr kumimoji="1" lang="en-US" altLang="ja-JP" sz="1000">
                <a:latin typeface="ＭＳ Ｐゴシック" charset="-128"/>
              </a:rPr>
              <a:t>ID</a:t>
            </a:r>
            <a:r>
              <a:rPr kumimoji="1" lang="ja-JP" altLang="en-US" sz="1000">
                <a:latin typeface="ＭＳ Ｐゴシック" charset="-128"/>
              </a:rPr>
              <a:t>としても利用します。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パスワード：ログイン時のパスワードを設定してください。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ステータス：アカウントの有効、無効の設定をします。デフォルトは有効。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所属チーム：所属するチームをプルダウンメニューから選択して下さい。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作業モード：「オンライン待モード」（電話機は鳴りません）もしくは、「着信リンギングモード」（電話機が鳴ります）から選択してください。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再架電分配割合：再家電分配割合を設定。デフォルトは</a:t>
            </a:r>
            <a:r>
              <a:rPr kumimoji="1" lang="en-US" altLang="ja-JP" sz="1000">
                <a:latin typeface="ＭＳ Ｐゴシック" charset="-128"/>
              </a:rPr>
              <a:t>1</a:t>
            </a:r>
            <a:r>
              <a:rPr kumimoji="1" lang="ja-JP" altLang="en-US" sz="1000">
                <a:latin typeface="ＭＳ Ｐゴシック" charset="-128"/>
              </a:rPr>
              <a:t>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特定のパソコン限定：専用のパソコンを利用するか否かの設定を行います。デフォルトは無効。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>
                <a:latin typeface="ＭＳ Ｐゴシック" charset="-128"/>
              </a:rPr>
              <a:t>備考：メモを入力してください。設定に影響はありません。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755650" y="188913"/>
            <a:ext cx="5208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オペレーター作成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アカウント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オペレーター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新規オペレーター作成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</a:t>
            </a:r>
          </a:p>
        </p:txBody>
      </p:sp>
      <p:pic>
        <p:nvPicPr>
          <p:cNvPr id="8197" name="Picture 8" descr="名称未設定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908050"/>
            <a:ext cx="4535487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66472D9-F568-4A43-B9D5-155DD86EA4F3}" type="slidenum">
              <a:rPr lang="en-US" altLang="ja-JP">
                <a:solidFill>
                  <a:srgbClr val="000000"/>
                </a:solidFill>
              </a:rPr>
              <a:pPr eaLnBrk="1" hangingPunct="1"/>
              <a:t>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88913"/>
            <a:ext cx="4905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内線の設定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システム設定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内線番号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新規内線番号作成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</a:t>
            </a:r>
          </a:p>
        </p:txBody>
      </p:sp>
      <p:pic>
        <p:nvPicPr>
          <p:cNvPr id="9220" name="Picture 5" descr="名称未設定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08050"/>
            <a:ext cx="63055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55650" y="5229225"/>
            <a:ext cx="389401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ログイン</a:t>
            </a:r>
            <a:r>
              <a:rPr kumimoji="1" lang="en-US" altLang="ja-JP" sz="1000" dirty="0">
                <a:latin typeface="ＭＳ Ｐゴシック" charset="-128"/>
              </a:rPr>
              <a:t>ID</a:t>
            </a:r>
            <a:r>
              <a:rPr kumimoji="1" lang="ja-JP" altLang="en-US" sz="1000" dirty="0">
                <a:latin typeface="ＭＳ Ｐゴシック" charset="-128"/>
              </a:rPr>
              <a:t>：内線番号の</a:t>
            </a:r>
            <a:r>
              <a:rPr kumimoji="1" lang="en-US" altLang="ja-JP" sz="1000" dirty="0">
                <a:latin typeface="ＭＳ Ｐゴシック" charset="-128"/>
              </a:rPr>
              <a:t>ID</a:t>
            </a:r>
            <a:r>
              <a:rPr kumimoji="1" lang="ja-JP" altLang="en-US" sz="1000" dirty="0">
                <a:latin typeface="ＭＳ Ｐゴシック" charset="-128"/>
              </a:rPr>
              <a:t>（</a:t>
            </a:r>
            <a:r>
              <a:rPr kumimoji="1" lang="en-US" altLang="ja-JP" sz="1000" dirty="0">
                <a:latin typeface="ＭＳ Ｐゴシック" charset="-128"/>
              </a:rPr>
              <a:t>1000</a:t>
            </a:r>
            <a:r>
              <a:rPr kumimoji="1" lang="ja-JP" altLang="en-US" sz="1000" dirty="0">
                <a:latin typeface="ＭＳ Ｐゴシック" charset="-128"/>
              </a:rPr>
              <a:t>～</a:t>
            </a:r>
            <a:r>
              <a:rPr kumimoji="1" lang="en-US" altLang="ja-JP" sz="1000" dirty="0">
                <a:latin typeface="ＭＳ Ｐゴシック" charset="-128"/>
              </a:rPr>
              <a:t>4999</a:t>
            </a:r>
            <a:r>
              <a:rPr kumimoji="1" lang="ja-JP" altLang="en-US" sz="1000" dirty="0">
                <a:latin typeface="ＭＳ Ｐゴシック" charset="-128"/>
              </a:rPr>
              <a:t>）を設定してください。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パスワード：内線のパスワードを設定してください。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名前：管理しやすい名前を設定してください。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直通番号：（設定不要）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発信者番号</a:t>
            </a:r>
            <a:r>
              <a:rPr kumimoji="1" lang="ja-JP" altLang="en-US" sz="1000" dirty="0">
                <a:latin typeface="ＭＳ Ｐゴシック" charset="-128"/>
                <a:sym typeface="Wingdings" pitchFamily="2" charset="2"/>
              </a:rPr>
              <a:t>：（設定不要</a:t>
            </a:r>
            <a:r>
              <a:rPr kumimoji="1" lang="ja-JP" altLang="en-US" sz="1000" dirty="0">
                <a:latin typeface="ＭＳ Ｐゴシック" charset="-128"/>
              </a:rPr>
              <a:t>）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備考：メモを入力してください。設定に影響はありません。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7F14BDE-B36E-41F8-9CC7-44EA284E07F0}" type="slidenum">
              <a:rPr lang="en-US" altLang="ja-JP">
                <a:solidFill>
                  <a:srgbClr val="000000"/>
                </a:solidFill>
              </a:rPr>
              <a:pPr eaLnBrk="1" hangingPunct="1"/>
              <a:t>7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0243" name="Picture 2" descr="名称未設定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019175"/>
            <a:ext cx="50419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08000" y="5013325"/>
            <a:ext cx="69373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作業グループ（</a:t>
            </a:r>
            <a:r>
              <a:rPr kumimoji="1" lang="en-US" altLang="ja-JP" sz="1000" dirty="0">
                <a:latin typeface="ＭＳ Ｐゴシック" charset="-128"/>
              </a:rPr>
              <a:t>ACD</a:t>
            </a:r>
            <a:r>
              <a:rPr kumimoji="1" lang="ja-JP" altLang="en-US" sz="1000" dirty="0">
                <a:latin typeface="ＭＳ Ｐゴシック" charset="-128"/>
              </a:rPr>
              <a:t>）番号：管理しやすい番号（</a:t>
            </a:r>
            <a:r>
              <a:rPr kumimoji="1" lang="en-US" altLang="ja-JP" sz="1000" dirty="0">
                <a:latin typeface="ＭＳ Ｐゴシック" charset="-128"/>
              </a:rPr>
              <a:t>8200</a:t>
            </a:r>
            <a:r>
              <a:rPr kumimoji="1" lang="ja-JP" altLang="en-US" sz="1000" dirty="0">
                <a:latin typeface="ＭＳ Ｐゴシック" charset="-128"/>
              </a:rPr>
              <a:t>等）を設定してください。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名称：グループ名称を設定してください。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配信パターン：着信時の配信パターンをプルダウンメニューから選択して下さい。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オペレーター向けガイダンス：着信時にオペレーターに対してのガイダンスを設定してください。デフォルトは流さないです。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配信タイムアウト：配信のタイムアウト時間を設定します。デフォルトは</a:t>
            </a:r>
            <a:r>
              <a:rPr kumimoji="1" lang="en-US" altLang="ja-JP" sz="1000" dirty="0">
                <a:latin typeface="ＭＳ Ｐゴシック" charset="-128"/>
              </a:rPr>
              <a:t>30</a:t>
            </a:r>
            <a:r>
              <a:rPr kumimoji="1" lang="ja-JP" altLang="en-US" sz="1000" dirty="0">
                <a:latin typeface="ＭＳ Ｐゴシック" charset="-128"/>
              </a:rPr>
              <a:t>秒です。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配信リトライ間隔：タイムアウトから再配信までの時間の設定をします。デフォルトは</a:t>
            </a:r>
            <a:r>
              <a:rPr kumimoji="1" lang="en-US" altLang="ja-JP" sz="1000" dirty="0">
                <a:latin typeface="ＭＳ Ｐゴシック" charset="-128"/>
              </a:rPr>
              <a:t>5</a:t>
            </a:r>
            <a:r>
              <a:rPr kumimoji="1" lang="ja-JP" altLang="en-US" sz="1000" dirty="0">
                <a:latin typeface="ＭＳ Ｐゴシック" charset="-128"/>
              </a:rPr>
              <a:t>秒です。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自動後処理時間：自動的に後処理モードに移行する時間を設定します。デフォルトは</a:t>
            </a:r>
            <a:r>
              <a:rPr kumimoji="1" lang="en-US" altLang="ja-JP" sz="1000" dirty="0">
                <a:latin typeface="ＭＳ Ｐゴシック" charset="-128"/>
              </a:rPr>
              <a:t>5</a:t>
            </a:r>
            <a:r>
              <a:rPr kumimoji="1" lang="ja-JP" altLang="en-US" sz="1000" dirty="0">
                <a:latin typeface="ＭＳ Ｐゴシック" charset="-128"/>
              </a:rPr>
              <a:t>秒です。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待ち呼アナウンス（顧客むけ）：顧客に対して待ち呼時のアナウンスの設定を行います。デフォルトは流さないです。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最大待ち呼数：いくつまで待ち呼を処理するかの設定を行います。デフォルトは</a:t>
            </a:r>
            <a:r>
              <a:rPr kumimoji="1" lang="en-US" altLang="ja-JP" sz="1000" dirty="0">
                <a:latin typeface="ＭＳ Ｐゴシック" charset="-128"/>
              </a:rPr>
              <a:t>0</a:t>
            </a:r>
            <a:r>
              <a:rPr kumimoji="1" lang="ja-JP" altLang="en-US" sz="1000" dirty="0">
                <a:latin typeface="ＭＳ Ｐゴシック" charset="-128"/>
              </a:rPr>
              <a:t>で無制限です。</a:t>
            </a:r>
          </a:p>
          <a:p>
            <a:pPr defTabSz="914400" eaLnBrk="1" hangingPunct="1">
              <a:buClrTx/>
              <a:buSzTx/>
              <a:buFontTx/>
              <a:buAutoNum type="arabicPeriod"/>
            </a:pPr>
            <a:r>
              <a:rPr kumimoji="1" lang="ja-JP" altLang="en-US" sz="1000" dirty="0">
                <a:latin typeface="ＭＳ Ｐゴシック" charset="-128"/>
              </a:rPr>
              <a:t>備考：メモを入力してください。設定に影響はありません。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55650" y="188913"/>
            <a:ext cx="7183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作業グループ（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ACD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）の作成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①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アカウント設定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作業グループ（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ACD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]-[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新規作業グループ（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ACD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）作成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2CD63C-F0C1-405F-9F4D-1908D139A057}" type="slidenum">
              <a:rPr lang="en-US" altLang="ja-JP">
                <a:solidFill>
                  <a:srgbClr val="000000"/>
                </a:solidFill>
              </a:rPr>
              <a:pPr eaLnBrk="1" hangingPunct="1"/>
              <a:t>8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1267" name="Picture 2" descr="名称未設定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239838"/>
            <a:ext cx="69929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268538" y="5200650"/>
            <a:ext cx="3082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kumimoji="1" lang="ja-JP" altLang="en-US" sz="1000">
                <a:latin typeface="ＭＳ Ｐゴシック" charset="-128"/>
              </a:rPr>
              <a:t>作業グループにメンバー（オペレーター）を追加します。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608263" y="4618038"/>
            <a:ext cx="3692525" cy="29368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kumimoji="1" lang="ja-JP" altLang="en-US" sz="1200">
                <a:latin typeface="ＭＳ Ｐゴシック" charset="-128"/>
              </a:rPr>
              <a:t>　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55650" y="188913"/>
            <a:ext cx="331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■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作業グループ（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ACD</a:t>
            </a:r>
            <a:r>
              <a:rPr lang="ja-JP" altLang="en-US">
                <a:solidFill>
                  <a:srgbClr val="000000"/>
                </a:solidFill>
                <a:latin typeface="ＭＳ Ｐゴシック" charset="-128"/>
              </a:rPr>
              <a:t>）の作成</a:t>
            </a:r>
            <a:r>
              <a:rPr lang="en-US" altLang="ja-JP">
                <a:solidFill>
                  <a:srgbClr val="000000"/>
                </a:solidFill>
                <a:latin typeface="ＭＳ Ｐゴシック" charset="-128"/>
              </a:rPr>
              <a:t>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1" id="{772C0FBD-529D-48FE-B156-1EA082049153}" vid="{F97DAF79-4234-4705-A8DB-076622F0CB35}"/>
    </a:ext>
  </a:ext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1677</Words>
  <Application>Microsoft Office PowerPoint</Application>
  <PresentationFormat>画面に合わせる (4:3)</PresentationFormat>
  <Paragraphs>206</Paragraphs>
  <Slides>16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HGP創英角ｺﾞｼｯｸUB</vt:lpstr>
      <vt:lpstr>ＭＳ Ｐゴシック</vt:lpstr>
      <vt:lpstr>Arial</vt:lpstr>
      <vt:lpstr>Times New Roman</vt:lpstr>
      <vt:lpstr>標準デザイン</vt:lpstr>
      <vt:lpstr>1_標準デザイン</vt:lpstr>
      <vt:lpstr>Visio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2017-09-01T07:37:22Z</dcterms:created>
  <dcterms:modified xsi:type="dcterms:W3CDTF">2021-03-19T06:21:32Z</dcterms:modified>
</cp:coreProperties>
</file>