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48" r:id="rId1"/>
    <p:sldMasterId id="2147483684" r:id="rId2"/>
  </p:sldMasterIdLst>
  <p:notesMasterIdLst>
    <p:notesMasterId r:id="rId16"/>
  </p:notesMasterIdLst>
  <p:sldIdLst>
    <p:sldId id="256" r:id="rId3"/>
    <p:sldId id="265" r:id="rId4"/>
    <p:sldId id="289" r:id="rId5"/>
    <p:sldId id="285" r:id="rId6"/>
    <p:sldId id="286" r:id="rId7"/>
    <p:sldId id="284" r:id="rId8"/>
    <p:sldId id="287" r:id="rId9"/>
    <p:sldId id="290" r:id="rId10"/>
    <p:sldId id="291" r:id="rId11"/>
    <p:sldId id="293" r:id="rId12"/>
    <p:sldId id="288" r:id="rId13"/>
    <p:sldId id="294" r:id="rId14"/>
    <p:sldId id="295" r:id="rId15"/>
  </p:sldIdLst>
  <p:sldSz cx="9144000" cy="6858000" type="screen4x3"/>
  <p:notesSz cx="6735763" cy="9866313"/>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8101"/>
    <a:srgbClr val="0000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86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p:cNvSpPr>
          <p:nvPr>
            <p:ph type="sldImg"/>
          </p:nvPr>
        </p:nvSpPr>
        <p:spPr bwMode="auto">
          <a:xfrm>
            <a:off x="0" y="75088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3577" y="4686499"/>
            <a:ext cx="5387052" cy="4438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ja-JP" altLang="en-US" noProof="0"/>
          </a:p>
        </p:txBody>
      </p:sp>
    </p:spTree>
    <p:extLst>
      <p:ext uri="{BB962C8B-B14F-4D97-AF65-F5344CB8AC3E}">
        <p14:creationId xmlns:p14="http://schemas.microsoft.com/office/powerpoint/2010/main" val="51861027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noTextEdit="1"/>
          </p:cNvSpPr>
          <p:nvPr>
            <p:ph type="sldImg"/>
          </p:nvPr>
        </p:nvSpPr>
        <p:spPr>
          <a:xfrm>
            <a:off x="903288" y="750888"/>
            <a:ext cx="4929187" cy="3698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a:spLocks noGrp="1" noChangeArrowheads="1"/>
          </p:cNvSpPr>
          <p:nvPr>
            <p:ph type="body" idx="1"/>
          </p:nvPr>
        </p:nvSpPr>
        <p:spPr>
          <a:xfrm>
            <a:off x="673577" y="4686499"/>
            <a:ext cx="5388610" cy="44398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03495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130425"/>
            <a:ext cx="7772400" cy="1470025"/>
          </a:xfrm>
        </p:spPr>
        <p:txBody>
          <a:bodyPr/>
          <a:lstStyle>
            <a:lvl1pPr>
              <a:defRPr/>
            </a:lvl1pPr>
          </a:lstStyle>
          <a:p>
            <a:pPr lvl="0"/>
            <a:r>
              <a:rPr lang="ja-JP" altLang="en-US" noProof="0"/>
              <a:t>マスタ タイトルの書式設定</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ja-JP" altLang="en-US" noProof="0"/>
              <a:t>マスタ サブタイトルの書式設定</a:t>
            </a:r>
          </a:p>
        </p:txBody>
      </p:sp>
      <p:sp>
        <p:nvSpPr>
          <p:cNvPr id="60420" name="Rectangle 4"/>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
        <p:nvSpPr>
          <p:cNvPr id="60421" name="Rectangle 5"/>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
        <p:nvSpPr>
          <p:cNvPr id="60422" name="Rectangle 6"/>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Tree>
    <p:extLst>
      <p:ext uri="{BB962C8B-B14F-4D97-AF65-F5344CB8AC3E}">
        <p14:creationId xmlns:p14="http://schemas.microsoft.com/office/powerpoint/2010/main" val="49506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5C558EA-0258-4431-A95F-C9137BC1E2F7}" type="slidenum">
              <a:rPr lang="en-US"/>
              <a:pPr>
                <a:defRPr/>
              </a:pPr>
              <a:t>‹#›</a:t>
            </a:fld>
            <a:endParaRPr lang="en-US" dirty="0"/>
          </a:p>
        </p:txBody>
      </p:sp>
    </p:spTree>
    <p:extLst>
      <p:ext uri="{BB962C8B-B14F-4D97-AF65-F5344CB8AC3E}">
        <p14:creationId xmlns:p14="http://schemas.microsoft.com/office/powerpoint/2010/main" val="424139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8588"/>
            <a:ext cx="2055813" cy="60721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28588"/>
            <a:ext cx="6019800" cy="6072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92436FA-EE61-498D-BAA4-42CBA4DE969A}" type="slidenum">
              <a:rPr lang="en-US"/>
              <a:pPr>
                <a:defRPr/>
              </a:pPr>
              <a:t>‹#›</a:t>
            </a:fld>
            <a:endParaRPr lang="en-US" dirty="0"/>
          </a:p>
        </p:txBody>
      </p:sp>
    </p:spTree>
    <p:extLst>
      <p:ext uri="{BB962C8B-B14F-4D97-AF65-F5344CB8AC3E}">
        <p14:creationId xmlns:p14="http://schemas.microsoft.com/office/powerpoint/2010/main" val="259006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130429"/>
            <a:ext cx="7772400" cy="1470025"/>
          </a:xfrm>
        </p:spPr>
        <p:txBody>
          <a:bodyPr/>
          <a:lstStyle>
            <a:lvl1pPr>
              <a:defRPr/>
            </a:lvl1pPr>
          </a:lstStyle>
          <a:p>
            <a:pPr lvl="0"/>
            <a:r>
              <a:rPr lang="ja-JP" altLang="en-US" noProof="0"/>
              <a:t>マスター タイトルの書式設定</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a:t>マスター サブタイトルの書式設定</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61DD88D8-2AC9-4A54-92EA-E14CB81E13B6}" type="slidenum">
              <a:rPr lang="en-US" altLang="ja-JP"/>
              <a:pPr>
                <a:defRPr/>
              </a:pPr>
              <a:t>‹#›</a:t>
            </a:fld>
            <a:endParaRPr lang="en-US" altLang="ja-JP"/>
          </a:p>
        </p:txBody>
      </p:sp>
    </p:spTree>
    <p:extLst>
      <p:ext uri="{BB962C8B-B14F-4D97-AF65-F5344CB8AC3E}">
        <p14:creationId xmlns:p14="http://schemas.microsoft.com/office/powerpoint/2010/main" val="2407302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4FB996-49D7-4191-AACC-F8E01E2C405A}" type="slidenum">
              <a:rPr lang="en-US" altLang="ja-JP"/>
              <a:pPr>
                <a:defRPr/>
              </a:pPr>
              <a:t>‹#›</a:t>
            </a:fld>
            <a:endParaRPr lang="en-US" altLang="ja-JP"/>
          </a:p>
        </p:txBody>
      </p:sp>
    </p:spTree>
    <p:extLst>
      <p:ext uri="{BB962C8B-B14F-4D97-AF65-F5344CB8AC3E}">
        <p14:creationId xmlns:p14="http://schemas.microsoft.com/office/powerpoint/2010/main" val="462775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2DA6C4-D1A3-4809-9BD7-BC5F6EE7E4E2}" type="slidenum">
              <a:rPr lang="en-US" altLang="ja-JP"/>
              <a:pPr>
                <a:defRPr/>
              </a:pPr>
              <a:t>‹#›</a:t>
            </a:fld>
            <a:endParaRPr lang="en-US" altLang="ja-JP"/>
          </a:p>
        </p:txBody>
      </p:sp>
    </p:spTree>
    <p:extLst>
      <p:ext uri="{BB962C8B-B14F-4D97-AF65-F5344CB8AC3E}">
        <p14:creationId xmlns:p14="http://schemas.microsoft.com/office/powerpoint/2010/main" val="353448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4C8DB8A-0CC5-45B8-8D08-3745A5DAA238}" type="slidenum">
              <a:rPr lang="en-US" altLang="ja-JP"/>
              <a:pPr>
                <a:defRPr/>
              </a:pPr>
              <a:t>‹#›</a:t>
            </a:fld>
            <a:endParaRPr lang="en-US" altLang="ja-JP"/>
          </a:p>
        </p:txBody>
      </p:sp>
    </p:spTree>
    <p:extLst>
      <p:ext uri="{BB962C8B-B14F-4D97-AF65-F5344CB8AC3E}">
        <p14:creationId xmlns:p14="http://schemas.microsoft.com/office/powerpoint/2010/main" val="127233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83E2E16-9263-46B3-A599-11AB4898EBEF}" type="slidenum">
              <a:rPr lang="en-US" altLang="ja-JP"/>
              <a:pPr>
                <a:defRPr/>
              </a:pPr>
              <a:t>‹#›</a:t>
            </a:fld>
            <a:endParaRPr lang="en-US" altLang="ja-JP"/>
          </a:p>
        </p:txBody>
      </p:sp>
    </p:spTree>
    <p:extLst>
      <p:ext uri="{BB962C8B-B14F-4D97-AF65-F5344CB8AC3E}">
        <p14:creationId xmlns:p14="http://schemas.microsoft.com/office/powerpoint/2010/main" val="2248321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9CA3BFF-D794-46DF-BA27-5551244BCB7A}" type="slidenum">
              <a:rPr lang="en-US" altLang="ja-JP"/>
              <a:pPr>
                <a:defRPr/>
              </a:pPr>
              <a:t>‹#›</a:t>
            </a:fld>
            <a:endParaRPr lang="en-US" altLang="ja-JP"/>
          </a:p>
        </p:txBody>
      </p:sp>
    </p:spTree>
    <p:extLst>
      <p:ext uri="{BB962C8B-B14F-4D97-AF65-F5344CB8AC3E}">
        <p14:creationId xmlns:p14="http://schemas.microsoft.com/office/powerpoint/2010/main" val="1119256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1E8FE51-EDFE-4E52-95D7-3078D6F8D2C3}" type="slidenum">
              <a:rPr lang="en-US" altLang="ja-JP"/>
              <a:pPr>
                <a:defRPr/>
              </a:pPr>
              <a:t>‹#›</a:t>
            </a:fld>
            <a:endParaRPr lang="en-US" altLang="ja-JP"/>
          </a:p>
        </p:txBody>
      </p:sp>
    </p:spTree>
    <p:extLst>
      <p:ext uri="{BB962C8B-B14F-4D97-AF65-F5344CB8AC3E}">
        <p14:creationId xmlns:p14="http://schemas.microsoft.com/office/powerpoint/2010/main" val="240418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FF2DEC6-1F1C-48DF-BB9B-2C591D9A560F}" type="slidenum">
              <a:rPr lang="en-US" altLang="ja-JP"/>
              <a:pPr>
                <a:defRPr/>
              </a:pPr>
              <a:t>‹#›</a:t>
            </a:fld>
            <a:endParaRPr lang="en-US" altLang="ja-JP"/>
          </a:p>
        </p:txBody>
      </p:sp>
    </p:spTree>
    <p:extLst>
      <p:ext uri="{BB962C8B-B14F-4D97-AF65-F5344CB8AC3E}">
        <p14:creationId xmlns:p14="http://schemas.microsoft.com/office/powerpoint/2010/main" val="217882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B11194E-722C-4E41-A7ED-27CB0B631F95}" type="slidenum">
              <a:rPr lang="en-US"/>
              <a:pPr>
                <a:defRPr/>
              </a:pPr>
              <a:t>‹#›</a:t>
            </a:fld>
            <a:endParaRPr lang="en-US" dirty="0"/>
          </a:p>
        </p:txBody>
      </p:sp>
    </p:spTree>
    <p:extLst>
      <p:ext uri="{BB962C8B-B14F-4D97-AF65-F5344CB8AC3E}">
        <p14:creationId xmlns:p14="http://schemas.microsoft.com/office/powerpoint/2010/main" val="2458732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1A3901-766A-454C-88E9-AFF00CCEBA92}" type="slidenum">
              <a:rPr lang="en-US" altLang="ja-JP"/>
              <a:pPr>
                <a:defRPr/>
              </a:pPr>
              <a:t>‹#›</a:t>
            </a:fld>
            <a:endParaRPr lang="en-US" altLang="ja-JP"/>
          </a:p>
        </p:txBody>
      </p:sp>
    </p:spTree>
    <p:extLst>
      <p:ext uri="{BB962C8B-B14F-4D97-AF65-F5344CB8AC3E}">
        <p14:creationId xmlns:p14="http://schemas.microsoft.com/office/powerpoint/2010/main" val="3847088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1DE132-7B3C-4207-BA2E-CB3643DD6F78}" type="slidenum">
              <a:rPr lang="en-US" altLang="ja-JP"/>
              <a:pPr>
                <a:defRPr/>
              </a:pPr>
              <a:t>‹#›</a:t>
            </a:fld>
            <a:endParaRPr lang="en-US" altLang="ja-JP"/>
          </a:p>
        </p:txBody>
      </p:sp>
    </p:spTree>
    <p:extLst>
      <p:ext uri="{BB962C8B-B14F-4D97-AF65-F5344CB8AC3E}">
        <p14:creationId xmlns:p14="http://schemas.microsoft.com/office/powerpoint/2010/main" val="1091624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975"/>
            <a:ext cx="2057400" cy="60721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53975"/>
            <a:ext cx="6019800" cy="60721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2A84B2-7EB9-4CD7-A715-1CA77513FC31}" type="slidenum">
              <a:rPr lang="en-US" altLang="ja-JP"/>
              <a:pPr>
                <a:defRPr/>
              </a:pPr>
              <a:t>‹#›</a:t>
            </a:fld>
            <a:endParaRPr lang="en-US" altLang="ja-JP"/>
          </a:p>
        </p:txBody>
      </p:sp>
    </p:spTree>
    <p:extLst>
      <p:ext uri="{BB962C8B-B14F-4D97-AF65-F5344CB8AC3E}">
        <p14:creationId xmlns:p14="http://schemas.microsoft.com/office/powerpoint/2010/main" val="349142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D5445E3-B3E7-4EC6-BB70-4E999E03522A}" type="slidenum">
              <a:rPr lang="en-US"/>
              <a:pPr>
                <a:defRPr/>
              </a:pPr>
              <a:t>‹#›</a:t>
            </a:fld>
            <a:endParaRPr lang="en-US" dirty="0"/>
          </a:p>
        </p:txBody>
      </p:sp>
    </p:spTree>
    <p:extLst>
      <p:ext uri="{BB962C8B-B14F-4D97-AF65-F5344CB8AC3E}">
        <p14:creationId xmlns:p14="http://schemas.microsoft.com/office/powerpoint/2010/main" val="3371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701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6613" y="1600200"/>
            <a:ext cx="40386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A11CF63-80FC-4373-919D-54EB55BD86E7}" type="slidenum">
              <a:rPr lang="en-US"/>
              <a:pPr>
                <a:defRPr/>
              </a:pPr>
              <a:t>‹#›</a:t>
            </a:fld>
            <a:endParaRPr lang="en-US" dirty="0"/>
          </a:p>
        </p:txBody>
      </p:sp>
    </p:spTree>
    <p:extLst>
      <p:ext uri="{BB962C8B-B14F-4D97-AF65-F5344CB8AC3E}">
        <p14:creationId xmlns:p14="http://schemas.microsoft.com/office/powerpoint/2010/main" val="112302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F79FBF4-9DA5-436E-837C-ACFB263C96A2}" type="slidenum">
              <a:rPr lang="en-US"/>
              <a:pPr>
                <a:defRPr/>
              </a:pPr>
              <a:t>‹#›</a:t>
            </a:fld>
            <a:endParaRPr lang="en-US" dirty="0"/>
          </a:p>
        </p:txBody>
      </p:sp>
    </p:spTree>
    <p:extLst>
      <p:ext uri="{BB962C8B-B14F-4D97-AF65-F5344CB8AC3E}">
        <p14:creationId xmlns:p14="http://schemas.microsoft.com/office/powerpoint/2010/main" val="32504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0A262CC-4A80-4693-BF00-280F54693E64}" type="slidenum">
              <a:rPr lang="en-US"/>
              <a:pPr>
                <a:defRPr/>
              </a:pPr>
              <a:t>‹#›</a:t>
            </a:fld>
            <a:endParaRPr lang="en-US" dirty="0"/>
          </a:p>
        </p:txBody>
      </p:sp>
    </p:spTree>
    <p:extLst>
      <p:ext uri="{BB962C8B-B14F-4D97-AF65-F5344CB8AC3E}">
        <p14:creationId xmlns:p14="http://schemas.microsoft.com/office/powerpoint/2010/main" val="169208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58B1D07-7046-431B-B7E6-FB5758C67932}" type="slidenum">
              <a:rPr lang="en-US"/>
              <a:pPr>
                <a:defRPr/>
              </a:pPr>
              <a:t>‹#›</a:t>
            </a:fld>
            <a:endParaRPr lang="en-US" dirty="0"/>
          </a:p>
        </p:txBody>
      </p:sp>
    </p:spTree>
    <p:extLst>
      <p:ext uri="{BB962C8B-B14F-4D97-AF65-F5344CB8AC3E}">
        <p14:creationId xmlns:p14="http://schemas.microsoft.com/office/powerpoint/2010/main" val="12855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4FED4E0-345E-4F74-AFF0-9554B8A8765B}" type="slidenum">
              <a:rPr lang="en-US"/>
              <a:pPr>
                <a:defRPr/>
              </a:pPr>
              <a:t>‹#›</a:t>
            </a:fld>
            <a:endParaRPr lang="en-US" dirty="0"/>
          </a:p>
        </p:txBody>
      </p:sp>
    </p:spTree>
    <p:extLst>
      <p:ext uri="{BB962C8B-B14F-4D97-AF65-F5344CB8AC3E}">
        <p14:creationId xmlns:p14="http://schemas.microsoft.com/office/powerpoint/2010/main" val="278773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F9A845D-0CC8-4AAD-9347-C9725163DD52}" type="slidenum">
              <a:rPr lang="en-US"/>
              <a:pPr>
                <a:defRPr/>
              </a:pPr>
              <a:t>‹#›</a:t>
            </a:fld>
            <a:endParaRPr lang="en-US" dirty="0"/>
          </a:p>
        </p:txBody>
      </p:sp>
    </p:spTree>
    <p:extLst>
      <p:ext uri="{BB962C8B-B14F-4D97-AF65-F5344CB8AC3E}">
        <p14:creationId xmlns:p14="http://schemas.microsoft.com/office/powerpoint/2010/main" val="408526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a:t>タイトルテキストの書式を編集するにはクリックします。</a:t>
            </a:r>
          </a:p>
        </p:txBody>
      </p:sp>
      <p:sp>
        <p:nvSpPr>
          <p:cNvPr id="1027" name="Rectangle 2"/>
          <p:cNvSpPr>
            <a:spLocks noGrp="1" noChangeArrowheads="1"/>
          </p:cNvSpPr>
          <p:nvPr>
            <p:ph type="body" idx="1"/>
          </p:nvPr>
        </p:nvSpPr>
        <p:spPr bwMode="auto">
          <a:xfrm>
            <a:off x="457200" y="1600200"/>
            <a:ext cx="82280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a:t>2</a:t>
            </a:r>
            <a:r>
              <a:rPr lang="ja-JP" altLang="en-GB"/>
              <a:t>レベル目のアウトライン</a:t>
            </a:r>
          </a:p>
          <a:p>
            <a:pPr lvl="2"/>
            <a:r>
              <a:rPr lang="en-GB" altLang="ja-JP"/>
              <a:t>3</a:t>
            </a:r>
            <a:r>
              <a:rPr lang="ja-JP" altLang="en-GB"/>
              <a:t>レベル目のアウトライン</a:t>
            </a:r>
          </a:p>
          <a:p>
            <a:pPr lvl="3"/>
            <a:r>
              <a:rPr lang="en-GB" altLang="ja-JP"/>
              <a:t>4</a:t>
            </a:r>
            <a:r>
              <a:rPr lang="ja-JP" altLang="en-GB"/>
              <a:t>レベル目のアウトライン</a:t>
            </a:r>
          </a:p>
          <a:p>
            <a:pPr lvl="4"/>
            <a:r>
              <a:rPr lang="en-GB" altLang="ja-JP"/>
              <a:t>5</a:t>
            </a:r>
            <a:r>
              <a:rPr lang="ja-JP" altLang="en-GB"/>
              <a:t>レベル目のアウトライン</a:t>
            </a:r>
          </a:p>
          <a:p>
            <a:pPr lvl="4"/>
            <a:r>
              <a:rPr lang="en-GB" altLang="ja-JP"/>
              <a:t>6</a:t>
            </a:r>
            <a:r>
              <a:rPr lang="ja-JP" altLang="en-GB"/>
              <a:t>レベル目のアウトライン</a:t>
            </a:r>
          </a:p>
          <a:p>
            <a:pPr lvl="4"/>
            <a:r>
              <a:rPr lang="en-GB" altLang="ja-JP"/>
              <a:t>7</a:t>
            </a:r>
            <a:r>
              <a:rPr lang="ja-JP" altLang="en-GB"/>
              <a:t>レベル目のアウトライン</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dirty="0">
                <a:solidFill>
                  <a:srgbClr val="000000"/>
                </a:solidFill>
              </a:defRPr>
            </a:lvl1pPr>
          </a:lstStyle>
          <a:p>
            <a:pPr>
              <a:defRPr/>
            </a:pPr>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dirty="0">
                <a:solidFill>
                  <a:srgbClr val="000000"/>
                </a:solidFill>
              </a:defRPr>
            </a:lvl1pPr>
          </a:lstStyle>
          <a:p>
            <a:pPr>
              <a:defRPr/>
            </a:pPr>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BB8BD167-1D66-4719-B4BF-12E6BBE387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979"/>
            <a:ext cx="82296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975475" y="6534154"/>
            <a:ext cx="21336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79C465-C784-4965-9739-465D15E3D389}" type="slidenum">
              <a:rPr lang="en-US" altLang="ja-JP"/>
              <a:pPr>
                <a:defRPr/>
              </a:pPr>
              <a:t>‹#›</a:t>
            </a:fld>
            <a:endParaRPr lang="en-US" altLang="ja-JP"/>
          </a:p>
        </p:txBody>
      </p:sp>
      <p:sp>
        <p:nvSpPr>
          <p:cNvPr id="1031" name="Line 8"/>
          <p:cNvSpPr>
            <a:spLocks noChangeShapeType="1"/>
          </p:cNvSpPr>
          <p:nvPr userDrawn="1"/>
        </p:nvSpPr>
        <p:spPr bwMode="auto">
          <a:xfrm>
            <a:off x="0" y="692150"/>
            <a:ext cx="9144000"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800"/>
          </a:p>
        </p:txBody>
      </p:sp>
    </p:spTree>
    <p:extLst>
      <p:ext uri="{BB962C8B-B14F-4D97-AF65-F5344CB8AC3E}">
        <p14:creationId xmlns:p14="http://schemas.microsoft.com/office/powerpoint/2010/main" val="1239773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189"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377"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566"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754"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p:titleStyle>
    <p:bodyStyle>
      <a:lvl1pPr marL="342891" indent="-342891" algn="l" rtl="0" eaLnBrk="1" fontAlgn="base" hangingPunct="1">
        <a:spcBef>
          <a:spcPct val="20000"/>
        </a:spcBef>
        <a:spcAft>
          <a:spcPct val="0"/>
        </a:spcAft>
        <a:buChar char="•"/>
        <a:defRPr kumimoji="1"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kumimoji="1" sz="2800">
          <a:solidFill>
            <a:schemeClr val="tx1"/>
          </a:solidFill>
          <a:latin typeface="+mn-lt"/>
          <a:ea typeface="+mn-ea"/>
        </a:defRPr>
      </a:lvl2pPr>
      <a:lvl3pPr marL="1142971" indent="-228594" algn="l" rtl="0" eaLnBrk="1" fontAlgn="base" hangingPunct="1">
        <a:spcBef>
          <a:spcPct val="20000"/>
        </a:spcBef>
        <a:spcAft>
          <a:spcPct val="0"/>
        </a:spcAft>
        <a:buChar char="•"/>
        <a:defRPr kumimoji="1" sz="2400">
          <a:solidFill>
            <a:schemeClr val="tx1"/>
          </a:solidFill>
          <a:latin typeface="+mn-lt"/>
          <a:ea typeface="+mn-ea"/>
        </a:defRPr>
      </a:lvl3pPr>
      <a:lvl4pPr marL="1600160" indent="-228594" algn="l" rtl="0" eaLnBrk="1" fontAlgn="base" hangingPunct="1">
        <a:spcBef>
          <a:spcPct val="20000"/>
        </a:spcBef>
        <a:spcAft>
          <a:spcPct val="0"/>
        </a:spcAft>
        <a:buChar char="–"/>
        <a:defRPr kumimoji="1" sz="2000">
          <a:solidFill>
            <a:schemeClr val="tx1"/>
          </a:solidFill>
          <a:latin typeface="+mn-lt"/>
          <a:ea typeface="+mn-ea"/>
        </a:defRPr>
      </a:lvl4pPr>
      <a:lvl5pPr marL="2057349" indent="-228594" algn="l" rtl="0" eaLnBrk="1" fontAlgn="base" hangingPunct="1">
        <a:spcBef>
          <a:spcPct val="20000"/>
        </a:spcBef>
        <a:spcAft>
          <a:spcPct val="0"/>
        </a:spcAft>
        <a:buChar char="»"/>
        <a:defRPr kumimoji="1" sz="2000">
          <a:solidFill>
            <a:schemeClr val="tx1"/>
          </a:solidFill>
          <a:latin typeface="+mn-lt"/>
          <a:ea typeface="+mn-ea"/>
        </a:defRPr>
      </a:lvl5pPr>
      <a:lvl6pPr marL="2514537" indent="-228594" algn="l" rtl="0" eaLnBrk="1" fontAlgn="base" hangingPunct="1">
        <a:spcBef>
          <a:spcPct val="20000"/>
        </a:spcBef>
        <a:spcAft>
          <a:spcPct val="0"/>
        </a:spcAft>
        <a:buChar char="»"/>
        <a:defRPr kumimoji="1" sz="2000">
          <a:solidFill>
            <a:schemeClr val="tx1"/>
          </a:solidFill>
          <a:latin typeface="+mn-lt"/>
          <a:ea typeface="+mn-ea"/>
        </a:defRPr>
      </a:lvl6pPr>
      <a:lvl7pPr marL="2971726" indent="-228594" algn="l" rtl="0" eaLnBrk="1" fontAlgn="base" hangingPunct="1">
        <a:spcBef>
          <a:spcPct val="20000"/>
        </a:spcBef>
        <a:spcAft>
          <a:spcPct val="0"/>
        </a:spcAft>
        <a:buChar char="»"/>
        <a:defRPr kumimoji="1" sz="2000">
          <a:solidFill>
            <a:schemeClr val="tx1"/>
          </a:solidFill>
          <a:latin typeface="+mn-lt"/>
          <a:ea typeface="+mn-ea"/>
        </a:defRPr>
      </a:lvl7pPr>
      <a:lvl8pPr marL="3428914" indent="-228594" algn="l" rtl="0" eaLnBrk="1" fontAlgn="base" hangingPunct="1">
        <a:spcBef>
          <a:spcPct val="20000"/>
        </a:spcBef>
        <a:spcAft>
          <a:spcPct val="0"/>
        </a:spcAft>
        <a:buChar char="»"/>
        <a:defRPr kumimoji="1" sz="2000">
          <a:solidFill>
            <a:schemeClr val="tx1"/>
          </a:solidFill>
          <a:latin typeface="+mn-lt"/>
          <a:ea typeface="+mn-ea"/>
        </a:defRPr>
      </a:lvl8pPr>
      <a:lvl9pPr marL="3886103" indent="-228594"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emf"/><Relationship Id="rId7" Type="http://schemas.openxmlformats.org/officeDocument/2006/relationships/image" Target="../media/image13.e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4.emf"/><Relationship Id="rId5" Type="http://schemas.openxmlformats.org/officeDocument/2006/relationships/image" Target="../media/image12.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luebean365.jp/document/" TargetMode="External"/><Relationship Id="rId2" Type="http://schemas.openxmlformats.org/officeDocument/2006/relationships/hyperlink" Target="mailto:bb-support@softsu.co.jp" TargetMode="Externa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hyperlink" Target="https://www.bluebean365.jp/fa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oleObject" Target="../embeddings/oleObject2.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8244408" y="2773363"/>
            <a:ext cx="900031"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buClrTx/>
              <a:buFontTx/>
              <a:buNone/>
            </a:pPr>
            <a:r>
              <a:rPr lang="en-US" altLang="ja-JP" dirty="0">
                <a:solidFill>
                  <a:srgbClr val="000000"/>
                </a:solidFill>
              </a:rPr>
              <a:t>Ver.6.3</a:t>
            </a:r>
          </a:p>
        </p:txBody>
      </p:sp>
      <p:sp>
        <p:nvSpPr>
          <p:cNvPr id="3075" name="Text Box 5"/>
          <p:cNvSpPr txBox="1">
            <a:spLocks noChangeArrowheads="1"/>
          </p:cNvSpPr>
          <p:nvPr/>
        </p:nvSpPr>
        <p:spPr bwMode="auto">
          <a:xfrm>
            <a:off x="684213" y="3487738"/>
            <a:ext cx="77041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buClrTx/>
              <a:buFontTx/>
              <a:buNone/>
            </a:pPr>
            <a:r>
              <a:rPr lang="ja-JP" altLang="en-US" sz="1400" dirty="0">
                <a:solidFill>
                  <a:srgbClr val="000000"/>
                </a:solidFill>
              </a:rPr>
              <a:t>自動音声（</a:t>
            </a:r>
            <a:r>
              <a:rPr lang="en-US" altLang="ja-JP" sz="1400" dirty="0">
                <a:solidFill>
                  <a:srgbClr val="000000"/>
                </a:solidFill>
              </a:rPr>
              <a:t>IVR</a:t>
            </a:r>
            <a:r>
              <a:rPr lang="ja-JP" altLang="en-US" sz="1400" dirty="0">
                <a:solidFill>
                  <a:srgbClr val="000000"/>
                </a:solidFill>
              </a:rPr>
              <a:t>）</a:t>
            </a:r>
            <a:r>
              <a:rPr lang="ja-JP" sz="1400" dirty="0">
                <a:solidFill>
                  <a:srgbClr val="000000"/>
                </a:solidFill>
              </a:rPr>
              <a:t>の</a:t>
            </a:r>
            <a:r>
              <a:rPr lang="ja-JP" altLang="en-US" sz="1400" dirty="0">
                <a:solidFill>
                  <a:srgbClr val="000000"/>
                </a:solidFill>
              </a:rPr>
              <a:t>設定</a:t>
            </a:r>
            <a:r>
              <a:rPr lang="ja-JP" sz="1400" dirty="0">
                <a:solidFill>
                  <a:srgbClr val="000000"/>
                </a:solidFill>
              </a:rPr>
              <a:t>方法を記載しています。</a:t>
            </a:r>
            <a:endParaRPr lang="ja-JP" altLang="en-US" sz="1400" dirty="0">
              <a:solidFill>
                <a:srgbClr val="000000"/>
              </a:solidFill>
            </a:endParaRPr>
          </a:p>
          <a:p>
            <a:pPr eaLnBrk="1" hangingPunct="1">
              <a:buClrTx/>
              <a:buFontTx/>
              <a:buNone/>
            </a:pPr>
            <a:r>
              <a:rPr lang="ja-JP" altLang="en-US" sz="1400" dirty="0">
                <a:solidFill>
                  <a:srgbClr val="000000"/>
                </a:solidFill>
              </a:rPr>
              <a:t>スケジューリングや転送、音声ガイダンスなどの設定が可能です。</a:t>
            </a:r>
          </a:p>
        </p:txBody>
      </p:sp>
      <p:sp>
        <p:nvSpPr>
          <p:cNvPr id="3076" name="Rectangle 9"/>
          <p:cNvSpPr>
            <a:spLocks noChangeArrowheads="1"/>
          </p:cNvSpPr>
          <p:nvPr/>
        </p:nvSpPr>
        <p:spPr bwMode="auto">
          <a:xfrm>
            <a:off x="0" y="1700213"/>
            <a:ext cx="9144000" cy="1066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defTabSz="914400">
              <a:buClrTx/>
              <a:buSzTx/>
              <a:buFontTx/>
              <a:buNone/>
            </a:pPr>
            <a:r>
              <a:rPr kumimoji="1" lang="ja-JP" altLang="en-US" sz="3200">
                <a:latin typeface="ＭＳ Ｐゴシック" pitchFamily="50" charset="-128"/>
              </a:rPr>
              <a:t>自動音声（</a:t>
            </a:r>
            <a:r>
              <a:rPr kumimoji="1" lang="en-US" altLang="ja-JP" sz="3200">
                <a:latin typeface="ＭＳ Ｐゴシック" pitchFamily="50" charset="-128"/>
              </a:rPr>
              <a:t>IVR</a:t>
            </a:r>
            <a:r>
              <a:rPr kumimoji="1" lang="ja-JP" altLang="en-US" sz="3200">
                <a:latin typeface="ＭＳ Ｐゴシック" pitchFamily="50" charset="-128"/>
              </a:rPr>
              <a:t>）</a:t>
            </a:r>
            <a:r>
              <a:rPr kumimoji="1" lang="en-US" altLang="ja-JP" sz="3200">
                <a:latin typeface="ＭＳ Ｐゴシック" pitchFamily="50" charset="-128"/>
              </a:rPr>
              <a:t>	</a:t>
            </a:r>
            <a:r>
              <a:rPr kumimoji="1" lang="ja-JP" altLang="en-US" sz="3200">
                <a:latin typeface="ＭＳ Ｐゴシック" pitchFamily="50" charset="-128"/>
              </a:rPr>
              <a:t>の設定方法</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b="45402"/>
          <a:stretch/>
        </p:blipFill>
        <p:spPr>
          <a:xfrm>
            <a:off x="286560" y="1052737"/>
            <a:ext cx="7653486" cy="2304256"/>
          </a:xfrm>
          <a:prstGeom prst="rect">
            <a:avLst/>
          </a:prstGeom>
        </p:spPr>
      </p:pic>
      <p:sp>
        <p:nvSpPr>
          <p:cNvPr id="4" name="スライド番号プレースホルダー 3"/>
          <p:cNvSpPr>
            <a:spLocks noGrp="1"/>
          </p:cNvSpPr>
          <p:nvPr>
            <p:ph type="sldNum" sz="quarter" idx="4294967295"/>
          </p:nvPr>
        </p:nvSpPr>
        <p:spPr>
          <a:xfrm>
            <a:off x="8153400" y="6297676"/>
            <a:ext cx="467104" cy="179324"/>
          </a:xfrm>
          <a:prstGeom prst="rect">
            <a:avLst/>
          </a:prstGeom>
        </p:spPr>
        <p:txBody>
          <a:bodyPr/>
          <a:lstStyle/>
          <a:p>
            <a:pPr marL="138430">
              <a:lnSpc>
                <a:spcPct val="100000"/>
              </a:lnSpc>
            </a:pPr>
            <a:fld id="{81D60167-4931-47E6-BA6A-407CBD079E47}" type="slidenum">
              <a:rPr lang="en-US" altLang="ja-JP" sz="1400" smtClean="0">
                <a:solidFill>
                  <a:schemeClr val="tx1"/>
                </a:solidFill>
                <a:latin typeface="HGP創英角ｺﾞｼｯｸUB"/>
                <a:cs typeface="HGP創英角ｺﾞｼｯｸUB"/>
              </a:rPr>
              <a:t>9</a:t>
            </a:fld>
            <a:endParaRPr lang="ja-JP" altLang="en-US" sz="1400">
              <a:solidFill>
                <a:schemeClr val="tx1"/>
              </a:solidFill>
              <a:latin typeface="HGP創英角ｺﾞｼｯｸUB"/>
              <a:cs typeface="HGP創英角ｺﾞｼｯｸUB"/>
            </a:endParaRPr>
          </a:p>
        </p:txBody>
      </p:sp>
      <p:sp>
        <p:nvSpPr>
          <p:cNvPr id="5" name="object 11"/>
          <p:cNvSpPr/>
          <p:nvPr/>
        </p:nvSpPr>
        <p:spPr>
          <a:xfrm>
            <a:off x="4427984" y="1052736"/>
            <a:ext cx="720089" cy="216026"/>
          </a:xfrm>
          <a:custGeom>
            <a:avLst/>
            <a:gdLst/>
            <a:ahLst/>
            <a:cxnLst/>
            <a:rect l="l" t="t" r="r" b="b"/>
            <a:pathLst>
              <a:path w="720089" h="216026">
                <a:moveTo>
                  <a:pt x="0" y="108076"/>
                </a:moveTo>
                <a:lnTo>
                  <a:pt x="18352" y="73916"/>
                </a:lnTo>
                <a:lnTo>
                  <a:pt x="53934" y="51146"/>
                </a:lnTo>
                <a:lnTo>
                  <a:pt x="105441" y="31654"/>
                </a:lnTo>
                <a:lnTo>
                  <a:pt x="147392" y="20852"/>
                </a:lnTo>
                <a:lnTo>
                  <a:pt x="194568" y="12063"/>
                </a:lnTo>
                <a:lnTo>
                  <a:pt x="246229" y="5509"/>
                </a:lnTo>
                <a:lnTo>
                  <a:pt x="301635" y="1414"/>
                </a:lnTo>
                <a:lnTo>
                  <a:pt x="360044" y="0"/>
                </a:lnTo>
                <a:lnTo>
                  <a:pt x="389578" y="358"/>
                </a:lnTo>
                <a:lnTo>
                  <a:pt x="446579" y="3140"/>
                </a:lnTo>
                <a:lnTo>
                  <a:pt x="500205" y="8493"/>
                </a:lnTo>
                <a:lnTo>
                  <a:pt x="549716" y="16192"/>
                </a:lnTo>
                <a:lnTo>
                  <a:pt x="594372" y="26015"/>
                </a:lnTo>
                <a:lnTo>
                  <a:pt x="633432" y="37741"/>
                </a:lnTo>
                <a:lnTo>
                  <a:pt x="679908" y="58409"/>
                </a:lnTo>
                <a:lnTo>
                  <a:pt x="715378" y="90546"/>
                </a:lnTo>
                <a:lnTo>
                  <a:pt x="720089" y="108076"/>
                </a:lnTo>
                <a:lnTo>
                  <a:pt x="718896" y="116922"/>
                </a:lnTo>
                <a:lnTo>
                  <a:pt x="691800" y="150072"/>
                </a:lnTo>
                <a:lnTo>
                  <a:pt x="650632" y="171806"/>
                </a:lnTo>
                <a:lnTo>
                  <a:pt x="614648" y="184388"/>
                </a:lnTo>
                <a:lnTo>
                  <a:pt x="572697" y="195182"/>
                </a:lnTo>
                <a:lnTo>
                  <a:pt x="525521" y="203967"/>
                </a:lnTo>
                <a:lnTo>
                  <a:pt x="473860" y="210518"/>
                </a:lnTo>
                <a:lnTo>
                  <a:pt x="418454" y="214612"/>
                </a:lnTo>
                <a:lnTo>
                  <a:pt x="360044" y="216026"/>
                </a:lnTo>
                <a:lnTo>
                  <a:pt x="330511" y="215668"/>
                </a:lnTo>
                <a:lnTo>
                  <a:pt x="273510" y="212886"/>
                </a:lnTo>
                <a:lnTo>
                  <a:pt x="219884" y="207535"/>
                </a:lnTo>
                <a:lnTo>
                  <a:pt x="170373" y="199840"/>
                </a:lnTo>
                <a:lnTo>
                  <a:pt x="125717" y="190022"/>
                </a:lnTo>
                <a:lnTo>
                  <a:pt x="86657" y="178306"/>
                </a:lnTo>
                <a:lnTo>
                  <a:pt x="40181" y="157661"/>
                </a:lnTo>
                <a:lnTo>
                  <a:pt x="4711" y="125573"/>
                </a:lnTo>
                <a:lnTo>
                  <a:pt x="0" y="108076"/>
                </a:lnTo>
                <a:close/>
              </a:path>
            </a:pathLst>
          </a:custGeom>
          <a:ln w="12700">
            <a:solidFill>
              <a:srgbClr val="FF0000"/>
            </a:solidFill>
          </a:ln>
        </p:spPr>
        <p:txBody>
          <a:bodyPr wrap="square" lIns="0" tIns="0" rIns="0" bIns="0" rtlCol="0">
            <a:noAutofit/>
          </a:bodyPr>
          <a:lstStyle/>
          <a:p>
            <a:endParaRPr>
              <a:solidFill>
                <a:schemeClr val="tx1"/>
              </a:solidFill>
            </a:endParaRPr>
          </a:p>
        </p:txBody>
      </p:sp>
      <p:sp>
        <p:nvSpPr>
          <p:cNvPr id="7" name="object 10"/>
          <p:cNvSpPr txBox="1">
            <a:spLocks noGrp="1"/>
          </p:cNvSpPr>
          <p:nvPr>
            <p:ph type="title"/>
          </p:nvPr>
        </p:nvSpPr>
        <p:spPr>
          <a:xfrm>
            <a:off x="118576" y="131218"/>
            <a:ext cx="7477760" cy="273446"/>
          </a:xfrm>
          <a:prstGeom prst="rect">
            <a:avLst/>
          </a:prstGeom>
        </p:spPr>
        <p:txBody>
          <a:bodyPr vert="horz" wrap="square" lIns="0" tIns="0" rIns="0" bIns="0" rtlCol="0">
            <a:noAutofit/>
          </a:bodyPr>
          <a:lstStyle/>
          <a:p>
            <a:pPr marL="12700" algn="l">
              <a:lnSpc>
                <a:spcPts val="2155"/>
              </a:lnSpc>
            </a:pPr>
            <a:r>
              <a:rPr sz="1800" dirty="0">
                <a:latin typeface="ＭＳ Ｐゴシック"/>
                <a:cs typeface="ＭＳ Ｐゴシック"/>
              </a:rPr>
              <a:t>■</a:t>
            </a:r>
            <a:r>
              <a:rPr lang="ja-JP" altLang="en-US" sz="1800" dirty="0">
                <a:latin typeface="ＭＳ Ｐゴシック"/>
                <a:cs typeface="ＭＳ Ｐゴシック"/>
              </a:rPr>
              <a:t>ダイヤルボタンでの分岐</a:t>
            </a:r>
            <a:endParaRPr sz="1800" dirty="0">
              <a:latin typeface="ＭＳ Ｐゴシック"/>
              <a:cs typeface="ＭＳ Ｐゴシック"/>
            </a:endParaRPr>
          </a:p>
        </p:txBody>
      </p:sp>
      <p:sp>
        <p:nvSpPr>
          <p:cNvPr id="12" name="object 8"/>
          <p:cNvSpPr txBox="1"/>
          <p:nvPr/>
        </p:nvSpPr>
        <p:spPr>
          <a:xfrm>
            <a:off x="286560" y="476672"/>
            <a:ext cx="7848600" cy="870051"/>
          </a:xfrm>
          <a:prstGeom prst="rect">
            <a:avLst/>
          </a:prstGeom>
        </p:spPr>
        <p:txBody>
          <a:bodyPr vert="horz" wrap="square" lIns="0" tIns="0" rIns="0" bIns="0" rtlCol="0">
            <a:noAutofit/>
          </a:bodyPr>
          <a:lstStyle/>
          <a:p>
            <a:pPr marL="12700">
              <a:lnSpc>
                <a:spcPct val="100000"/>
              </a:lnSpc>
            </a:pPr>
            <a:r>
              <a:rPr lang="ja-JP" altLang="en-US" sz="1100" b="1" spc="-10" dirty="0">
                <a:solidFill>
                  <a:schemeClr val="tx1"/>
                </a:solidFill>
                <a:latin typeface="+mn-ea"/>
                <a:ea typeface="+mn-ea"/>
                <a:cs typeface="HGP創英角ｺﾞｼｯｸUB"/>
              </a:rPr>
              <a:t>＜ダイヤルボタンでの分岐＞</a:t>
            </a:r>
            <a:endParaRPr lang="en-US" altLang="ja-JP" sz="1100" b="1"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問合せ内容別に相手に番号をプッシュしてもらい、着信先を振り分ける場合</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①下の図の①「サブ</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作成」ボタンから、サブ</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を作成します。</a:t>
            </a:r>
            <a:endParaRPr lang="en-US" altLang="ja-JP" sz="1100" spc="-10" dirty="0">
              <a:solidFill>
                <a:schemeClr val="tx1"/>
              </a:solidFill>
              <a:latin typeface="+mn-ea"/>
              <a:ea typeface="+mn-ea"/>
              <a:cs typeface="HGP創英角ｺﾞｼｯｸUB"/>
            </a:endParaRPr>
          </a:p>
        </p:txBody>
      </p:sp>
      <p:sp>
        <p:nvSpPr>
          <p:cNvPr id="13" name="object 11"/>
          <p:cNvSpPr/>
          <p:nvPr/>
        </p:nvSpPr>
        <p:spPr>
          <a:xfrm>
            <a:off x="6685375" y="1916831"/>
            <a:ext cx="262889" cy="231125"/>
          </a:xfrm>
          <a:custGeom>
            <a:avLst/>
            <a:gdLst/>
            <a:ahLst/>
            <a:cxnLst/>
            <a:rect l="l" t="t" r="r" b="b"/>
            <a:pathLst>
              <a:path w="720089" h="216026">
                <a:moveTo>
                  <a:pt x="0" y="108076"/>
                </a:moveTo>
                <a:lnTo>
                  <a:pt x="18352" y="73916"/>
                </a:lnTo>
                <a:lnTo>
                  <a:pt x="53934" y="51146"/>
                </a:lnTo>
                <a:lnTo>
                  <a:pt x="105441" y="31654"/>
                </a:lnTo>
                <a:lnTo>
                  <a:pt x="147392" y="20852"/>
                </a:lnTo>
                <a:lnTo>
                  <a:pt x="194568" y="12063"/>
                </a:lnTo>
                <a:lnTo>
                  <a:pt x="246229" y="5509"/>
                </a:lnTo>
                <a:lnTo>
                  <a:pt x="301635" y="1414"/>
                </a:lnTo>
                <a:lnTo>
                  <a:pt x="360044" y="0"/>
                </a:lnTo>
                <a:lnTo>
                  <a:pt x="389578" y="358"/>
                </a:lnTo>
                <a:lnTo>
                  <a:pt x="446579" y="3140"/>
                </a:lnTo>
                <a:lnTo>
                  <a:pt x="500205" y="8493"/>
                </a:lnTo>
                <a:lnTo>
                  <a:pt x="549716" y="16192"/>
                </a:lnTo>
                <a:lnTo>
                  <a:pt x="594372" y="26015"/>
                </a:lnTo>
                <a:lnTo>
                  <a:pt x="633432" y="37741"/>
                </a:lnTo>
                <a:lnTo>
                  <a:pt x="679908" y="58409"/>
                </a:lnTo>
                <a:lnTo>
                  <a:pt x="715378" y="90546"/>
                </a:lnTo>
                <a:lnTo>
                  <a:pt x="720089" y="108076"/>
                </a:lnTo>
                <a:lnTo>
                  <a:pt x="718896" y="116922"/>
                </a:lnTo>
                <a:lnTo>
                  <a:pt x="691800" y="150072"/>
                </a:lnTo>
                <a:lnTo>
                  <a:pt x="650632" y="171806"/>
                </a:lnTo>
                <a:lnTo>
                  <a:pt x="614648" y="184388"/>
                </a:lnTo>
                <a:lnTo>
                  <a:pt x="572697" y="195182"/>
                </a:lnTo>
                <a:lnTo>
                  <a:pt x="525521" y="203967"/>
                </a:lnTo>
                <a:lnTo>
                  <a:pt x="473860" y="210518"/>
                </a:lnTo>
                <a:lnTo>
                  <a:pt x="418454" y="214612"/>
                </a:lnTo>
                <a:lnTo>
                  <a:pt x="360044" y="216026"/>
                </a:lnTo>
                <a:lnTo>
                  <a:pt x="330511" y="215668"/>
                </a:lnTo>
                <a:lnTo>
                  <a:pt x="273510" y="212886"/>
                </a:lnTo>
                <a:lnTo>
                  <a:pt x="219884" y="207535"/>
                </a:lnTo>
                <a:lnTo>
                  <a:pt x="170373" y="199840"/>
                </a:lnTo>
                <a:lnTo>
                  <a:pt x="125717" y="190022"/>
                </a:lnTo>
                <a:lnTo>
                  <a:pt x="86657" y="178306"/>
                </a:lnTo>
                <a:lnTo>
                  <a:pt x="40181" y="157661"/>
                </a:lnTo>
                <a:lnTo>
                  <a:pt x="4711" y="125573"/>
                </a:lnTo>
                <a:lnTo>
                  <a:pt x="0" y="108076"/>
                </a:lnTo>
                <a:close/>
              </a:path>
            </a:pathLst>
          </a:custGeom>
          <a:ln w="12700">
            <a:solidFill>
              <a:srgbClr val="FF0000"/>
            </a:solidFill>
          </a:ln>
        </p:spPr>
        <p:txBody>
          <a:bodyPr wrap="square" lIns="0" tIns="0" rIns="0" bIns="0" rtlCol="0">
            <a:noAutofit/>
          </a:bodyPr>
          <a:lstStyle/>
          <a:p>
            <a:endParaRPr>
              <a:solidFill>
                <a:schemeClr val="tx1"/>
              </a:solidFill>
            </a:endParaRPr>
          </a:p>
        </p:txBody>
      </p:sp>
      <p:sp>
        <p:nvSpPr>
          <p:cNvPr id="2" name="テキスト ボックス 1"/>
          <p:cNvSpPr txBox="1"/>
          <p:nvPr/>
        </p:nvSpPr>
        <p:spPr>
          <a:xfrm>
            <a:off x="6392005" y="1866311"/>
            <a:ext cx="424814" cy="338554"/>
          </a:xfrm>
          <a:prstGeom prst="rect">
            <a:avLst/>
          </a:prstGeom>
          <a:noFill/>
        </p:spPr>
        <p:txBody>
          <a:bodyPr wrap="square" rtlCol="0">
            <a:spAutoFit/>
          </a:bodyPr>
          <a:lstStyle/>
          <a:p>
            <a:r>
              <a:rPr kumimoji="1" lang="ja-JP" altLang="en-US" sz="1600" b="1" dirty="0">
                <a:solidFill>
                  <a:srgbClr val="FF0000"/>
                </a:solidFill>
              </a:rPr>
              <a:t>①</a:t>
            </a:r>
          </a:p>
        </p:txBody>
      </p:sp>
      <p:sp>
        <p:nvSpPr>
          <p:cNvPr id="6" name="曲折矢印 5"/>
          <p:cNvSpPr/>
          <p:nvPr/>
        </p:nvSpPr>
        <p:spPr bwMode="auto">
          <a:xfrm flipH="1" flipV="1">
            <a:off x="6472020" y="2147957"/>
            <a:ext cx="358891" cy="162399"/>
          </a:xfrm>
          <a:prstGeom prst="bentArrow">
            <a:avLst/>
          </a:prstGeom>
          <a:solidFill>
            <a:srgbClr val="FF0000"/>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14" name="object 8"/>
          <p:cNvSpPr txBox="1"/>
          <p:nvPr/>
        </p:nvSpPr>
        <p:spPr>
          <a:xfrm>
            <a:off x="304800" y="3567061"/>
            <a:ext cx="7848600" cy="870051"/>
          </a:xfrm>
          <a:prstGeom prst="rect">
            <a:avLst/>
          </a:prstGeom>
        </p:spPr>
        <p:txBody>
          <a:bodyPr vert="horz" wrap="square" lIns="0" tIns="0" rIns="0" bIns="0" rtlCol="0">
            <a:noAutofit/>
          </a:bodyPr>
          <a:lstStyle/>
          <a:p>
            <a:pPr marL="12700">
              <a:lnSpc>
                <a:spcPct val="100000"/>
              </a:lnSpc>
            </a:pPr>
            <a:r>
              <a:rPr lang="ja-JP" altLang="en-US" sz="1100" spc="-10" dirty="0">
                <a:solidFill>
                  <a:schemeClr val="tx1"/>
                </a:solidFill>
                <a:latin typeface="+mn-ea"/>
                <a:ea typeface="+mn-ea"/>
                <a:cs typeface="HGP創英角ｺﾞｼｯｸUB"/>
              </a:rPr>
              <a:t>②サブ</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の設定画面</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・右図の②「ダイヤルボタン」にて、相手にプッシュしてもらいたい番号を設定します。</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・他の箇所は親</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と同様に設定します。</a:t>
            </a:r>
            <a:endParaRPr lang="en-US" altLang="ja-JP" sz="1100" spc="-10" dirty="0">
              <a:solidFill>
                <a:schemeClr val="tx1"/>
              </a:solidFill>
              <a:latin typeface="+mn-ea"/>
              <a:ea typeface="+mn-ea"/>
              <a:cs typeface="HGP創英角ｺﾞｼｯｸUB"/>
            </a:endParaRPr>
          </a:p>
        </p:txBody>
      </p:sp>
      <p:pic>
        <p:nvPicPr>
          <p:cNvPr id="8" name="図 7"/>
          <p:cNvPicPr>
            <a:picLocks noChangeAspect="1"/>
          </p:cNvPicPr>
          <p:nvPr/>
        </p:nvPicPr>
        <p:blipFill>
          <a:blip r:embed="rId3"/>
          <a:stretch>
            <a:fillRect/>
          </a:stretch>
        </p:blipFill>
        <p:spPr>
          <a:xfrm>
            <a:off x="4109835" y="3947644"/>
            <a:ext cx="4062565" cy="2793724"/>
          </a:xfrm>
          <a:prstGeom prst="rect">
            <a:avLst/>
          </a:prstGeom>
        </p:spPr>
      </p:pic>
      <p:sp>
        <p:nvSpPr>
          <p:cNvPr id="16" name="object 11"/>
          <p:cNvSpPr/>
          <p:nvPr/>
        </p:nvSpPr>
        <p:spPr>
          <a:xfrm>
            <a:off x="4732346" y="4344630"/>
            <a:ext cx="627213" cy="255790"/>
          </a:xfrm>
          <a:custGeom>
            <a:avLst/>
            <a:gdLst/>
            <a:ahLst/>
            <a:cxnLst/>
            <a:rect l="l" t="t" r="r" b="b"/>
            <a:pathLst>
              <a:path w="720089" h="216026">
                <a:moveTo>
                  <a:pt x="0" y="108076"/>
                </a:moveTo>
                <a:lnTo>
                  <a:pt x="18352" y="73916"/>
                </a:lnTo>
                <a:lnTo>
                  <a:pt x="53934" y="51146"/>
                </a:lnTo>
                <a:lnTo>
                  <a:pt x="105441" y="31654"/>
                </a:lnTo>
                <a:lnTo>
                  <a:pt x="147392" y="20852"/>
                </a:lnTo>
                <a:lnTo>
                  <a:pt x="194568" y="12063"/>
                </a:lnTo>
                <a:lnTo>
                  <a:pt x="246229" y="5509"/>
                </a:lnTo>
                <a:lnTo>
                  <a:pt x="301635" y="1414"/>
                </a:lnTo>
                <a:lnTo>
                  <a:pt x="360044" y="0"/>
                </a:lnTo>
                <a:lnTo>
                  <a:pt x="389578" y="358"/>
                </a:lnTo>
                <a:lnTo>
                  <a:pt x="446579" y="3140"/>
                </a:lnTo>
                <a:lnTo>
                  <a:pt x="500205" y="8493"/>
                </a:lnTo>
                <a:lnTo>
                  <a:pt x="549716" y="16192"/>
                </a:lnTo>
                <a:lnTo>
                  <a:pt x="594372" y="26015"/>
                </a:lnTo>
                <a:lnTo>
                  <a:pt x="633432" y="37741"/>
                </a:lnTo>
                <a:lnTo>
                  <a:pt x="679908" y="58409"/>
                </a:lnTo>
                <a:lnTo>
                  <a:pt x="715378" y="90546"/>
                </a:lnTo>
                <a:lnTo>
                  <a:pt x="720089" y="108076"/>
                </a:lnTo>
                <a:lnTo>
                  <a:pt x="718896" y="116922"/>
                </a:lnTo>
                <a:lnTo>
                  <a:pt x="691800" y="150072"/>
                </a:lnTo>
                <a:lnTo>
                  <a:pt x="650632" y="171806"/>
                </a:lnTo>
                <a:lnTo>
                  <a:pt x="614648" y="184388"/>
                </a:lnTo>
                <a:lnTo>
                  <a:pt x="572697" y="195182"/>
                </a:lnTo>
                <a:lnTo>
                  <a:pt x="525521" y="203967"/>
                </a:lnTo>
                <a:lnTo>
                  <a:pt x="473860" y="210518"/>
                </a:lnTo>
                <a:lnTo>
                  <a:pt x="418454" y="214612"/>
                </a:lnTo>
                <a:lnTo>
                  <a:pt x="360044" y="216026"/>
                </a:lnTo>
                <a:lnTo>
                  <a:pt x="330511" y="215668"/>
                </a:lnTo>
                <a:lnTo>
                  <a:pt x="273510" y="212886"/>
                </a:lnTo>
                <a:lnTo>
                  <a:pt x="219884" y="207535"/>
                </a:lnTo>
                <a:lnTo>
                  <a:pt x="170373" y="199840"/>
                </a:lnTo>
                <a:lnTo>
                  <a:pt x="125717" y="190022"/>
                </a:lnTo>
                <a:lnTo>
                  <a:pt x="86657" y="178306"/>
                </a:lnTo>
                <a:lnTo>
                  <a:pt x="40181" y="157661"/>
                </a:lnTo>
                <a:lnTo>
                  <a:pt x="4711" y="125573"/>
                </a:lnTo>
                <a:lnTo>
                  <a:pt x="0" y="108076"/>
                </a:lnTo>
                <a:close/>
              </a:path>
            </a:pathLst>
          </a:custGeom>
          <a:ln w="12700">
            <a:solidFill>
              <a:srgbClr val="FF0000"/>
            </a:solidFill>
          </a:ln>
        </p:spPr>
        <p:txBody>
          <a:bodyPr wrap="square" lIns="0" tIns="0" rIns="0" bIns="0" rtlCol="0">
            <a:noAutofit/>
          </a:bodyPr>
          <a:lstStyle/>
          <a:p>
            <a:endParaRPr>
              <a:solidFill>
                <a:schemeClr val="tx1"/>
              </a:solidFill>
            </a:endParaRPr>
          </a:p>
        </p:txBody>
      </p:sp>
      <p:sp>
        <p:nvSpPr>
          <p:cNvPr id="17" name="テキスト ボックス 16"/>
          <p:cNvSpPr txBox="1"/>
          <p:nvPr/>
        </p:nvSpPr>
        <p:spPr>
          <a:xfrm>
            <a:off x="5359559" y="4261866"/>
            <a:ext cx="424814" cy="338554"/>
          </a:xfrm>
          <a:prstGeom prst="rect">
            <a:avLst/>
          </a:prstGeom>
          <a:noFill/>
        </p:spPr>
        <p:txBody>
          <a:bodyPr wrap="square" rtlCol="0">
            <a:spAutoFit/>
          </a:bodyPr>
          <a:lstStyle/>
          <a:p>
            <a:r>
              <a:rPr kumimoji="1" lang="ja-JP" altLang="en-US" sz="1600" b="1" dirty="0">
                <a:solidFill>
                  <a:srgbClr val="FF0000"/>
                </a:solidFill>
              </a:rPr>
              <a:t>②</a:t>
            </a:r>
          </a:p>
        </p:txBody>
      </p:sp>
    </p:spTree>
    <p:extLst>
      <p:ext uri="{BB962C8B-B14F-4D97-AF65-F5344CB8AC3E}">
        <p14:creationId xmlns:p14="http://schemas.microsoft.com/office/powerpoint/2010/main" val="407749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07504" y="116632"/>
            <a:ext cx="428466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mj-ea"/>
                <a:ea typeface="+mj-ea"/>
              </a:rPr>
              <a:t>■IVR</a:t>
            </a:r>
            <a:r>
              <a:rPr lang="ja-JP" altLang="en-US" dirty="0">
                <a:solidFill>
                  <a:srgbClr val="000000"/>
                </a:solidFill>
                <a:latin typeface="+mj-ea"/>
                <a:ea typeface="+mj-ea"/>
              </a:rPr>
              <a:t>イメージ図 </a:t>
            </a:r>
            <a:r>
              <a:rPr lang="en-US" altLang="ja-JP" dirty="0">
                <a:solidFill>
                  <a:srgbClr val="000000"/>
                </a:solidFill>
                <a:latin typeface="+mj-ea"/>
                <a:ea typeface="+mj-ea"/>
              </a:rPr>
              <a:t>- </a:t>
            </a:r>
            <a:r>
              <a:rPr lang="ja-JP" altLang="en-US" dirty="0">
                <a:solidFill>
                  <a:srgbClr val="000000"/>
                </a:solidFill>
                <a:latin typeface="+mj-ea"/>
                <a:ea typeface="+mj-ea"/>
              </a:rPr>
              <a:t>時間外転送</a:t>
            </a:r>
            <a:endParaRPr lang="ja-JP" altLang="en-US" sz="1400" dirty="0">
              <a:solidFill>
                <a:srgbClr val="000000"/>
              </a:solidFill>
              <a:latin typeface="+mj-ea"/>
              <a:ea typeface="+mj-ea"/>
            </a:endParaRPr>
          </a:p>
        </p:txBody>
      </p:sp>
      <p:sp>
        <p:nvSpPr>
          <p:cNvPr id="5123" name="Oval 6"/>
          <p:cNvSpPr>
            <a:spLocks noChangeArrowheads="1"/>
          </p:cNvSpPr>
          <p:nvPr/>
        </p:nvSpPr>
        <p:spPr bwMode="auto">
          <a:xfrm>
            <a:off x="2665413" y="1196975"/>
            <a:ext cx="1081087" cy="360363"/>
          </a:xfrm>
          <a:prstGeom prst="ellipse">
            <a:avLst/>
          </a:prstGeom>
          <a:solidFill>
            <a:srgbClr val="FFFF99"/>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5124" name="Object 7"/>
          <p:cNvGraphicFramePr>
            <a:graphicFrameLocks noChangeAspect="1"/>
          </p:cNvGraphicFramePr>
          <p:nvPr>
            <p:extLst>
              <p:ext uri="{D42A27DB-BD31-4B8C-83A1-F6EECF244321}">
                <p14:modId xmlns:p14="http://schemas.microsoft.com/office/powerpoint/2010/main" val="1976614364"/>
              </p:ext>
            </p:extLst>
          </p:nvPr>
        </p:nvGraphicFramePr>
        <p:xfrm>
          <a:off x="2881313" y="838200"/>
          <a:ext cx="649287" cy="615950"/>
        </p:xfrm>
        <a:graphic>
          <a:graphicData uri="http://schemas.openxmlformats.org/presentationml/2006/ole">
            <mc:AlternateContent xmlns:mc="http://schemas.openxmlformats.org/markup-compatibility/2006">
              <mc:Choice xmlns:v="urn:schemas-microsoft-com:vml" Requires="v">
                <p:oleObj name="Visio" r:id="rId2" imgW="622995" imgH="587157" progId="Visio.Drawing.11">
                  <p:embed/>
                </p:oleObj>
              </mc:Choice>
              <mc:Fallback>
                <p:oleObj name="Visio" r:id="rId2"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3" y="838200"/>
                        <a:ext cx="649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AutoShape 3"/>
          <p:cNvSpPr>
            <a:spLocks noChangeArrowheads="1"/>
          </p:cNvSpPr>
          <p:nvPr/>
        </p:nvSpPr>
        <p:spPr bwMode="auto">
          <a:xfrm>
            <a:off x="1403350" y="1916832"/>
            <a:ext cx="3605213" cy="504825"/>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a:buClrTx/>
              <a:buSzTx/>
              <a:buFontTx/>
              <a:buNone/>
            </a:pPr>
            <a:r>
              <a:rPr kumimoji="1" lang="ja-JP" altLang="en-US" sz="1400">
                <a:solidFill>
                  <a:schemeClr val="tx1"/>
                </a:solidFill>
                <a:latin typeface="ＭＳ Ｐゴシック" pitchFamily="50" charset="-128"/>
              </a:rPr>
              <a:t>受付番号</a:t>
            </a:r>
          </a:p>
          <a:p>
            <a:pPr algn="ctr" defTabSz="914400">
              <a:buClrTx/>
              <a:buSzTx/>
              <a:buFontTx/>
              <a:buNone/>
            </a:pPr>
            <a:r>
              <a:rPr kumimoji="1" lang="en-US" altLang="ja-JP" sz="1400">
                <a:solidFill>
                  <a:schemeClr val="tx1"/>
                </a:solidFill>
                <a:latin typeface="ＭＳ Ｐゴシック" pitchFamily="50" charset="-128"/>
              </a:rPr>
              <a:t>0120-xxx-xxx</a:t>
            </a:r>
          </a:p>
        </p:txBody>
      </p:sp>
      <p:graphicFrame>
        <p:nvGraphicFramePr>
          <p:cNvPr id="5127" name="Object 7"/>
          <p:cNvGraphicFramePr>
            <a:graphicFrameLocks noChangeAspect="1"/>
          </p:cNvGraphicFramePr>
          <p:nvPr>
            <p:extLst>
              <p:ext uri="{D42A27DB-BD31-4B8C-83A1-F6EECF244321}">
                <p14:modId xmlns:p14="http://schemas.microsoft.com/office/powerpoint/2010/main" val="4011580967"/>
              </p:ext>
            </p:extLst>
          </p:nvPr>
        </p:nvGraphicFramePr>
        <p:xfrm>
          <a:off x="2665413" y="5400600"/>
          <a:ext cx="649287" cy="615950"/>
        </p:xfrm>
        <a:graphic>
          <a:graphicData uri="http://schemas.openxmlformats.org/presentationml/2006/ole">
            <mc:AlternateContent xmlns:mc="http://schemas.openxmlformats.org/markup-compatibility/2006">
              <mc:Choice xmlns:v="urn:schemas-microsoft-com:vml" Requires="v">
                <p:oleObj name="Visio" r:id="rId4" imgW="622995" imgH="587157" progId="Visio.Drawing.11">
                  <p:embed/>
                </p:oleObj>
              </mc:Choice>
              <mc:Fallback>
                <p:oleObj name="Visio" r:id="rId4"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3" y="5400600"/>
                        <a:ext cx="649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AutoShape 7"/>
          <p:cNvSpPr>
            <a:spLocks noChangeArrowheads="1"/>
          </p:cNvSpPr>
          <p:nvPr/>
        </p:nvSpPr>
        <p:spPr bwMode="auto">
          <a:xfrm>
            <a:off x="1403350" y="2800860"/>
            <a:ext cx="3605213" cy="639762"/>
          </a:xfrm>
          <a:prstGeom prst="flowChartDecision">
            <a:avLst/>
          </a:prstGeom>
          <a:solidFill>
            <a:schemeClr val="accent2"/>
          </a:solidFill>
          <a:ln w="9525">
            <a:solidFill>
              <a:schemeClr val="tx1"/>
            </a:solidFill>
            <a:miter lim="800000"/>
            <a:headEnd/>
            <a:tailEnd/>
          </a:ln>
          <a:effectLst/>
        </p:spPr>
        <p:txBody>
          <a:bodyPr wrap="none" anchor="ctr"/>
          <a:lstStyle/>
          <a:p>
            <a:pPr algn="ctr" defTabSz="914400">
              <a:buClrTx/>
              <a:buSzTx/>
              <a:buFontTx/>
              <a:buNone/>
            </a:pPr>
            <a:r>
              <a:rPr kumimoji="1" lang="en-US" altLang="ja-JP" sz="1200" b="1" dirty="0">
                <a:latin typeface="ＭＳ Ｐゴシック" pitchFamily="50" charset="-128"/>
              </a:rPr>
              <a:t>IVR</a:t>
            </a:r>
            <a:r>
              <a:rPr kumimoji="1" lang="ja-JP" altLang="en-US" sz="1200" b="1" dirty="0">
                <a:latin typeface="ＭＳ Ｐゴシック" pitchFamily="50" charset="-128"/>
              </a:rPr>
              <a:t>　判定</a:t>
            </a:r>
          </a:p>
        </p:txBody>
      </p:sp>
      <p:cxnSp>
        <p:nvCxnSpPr>
          <p:cNvPr id="5130" name="直線矢印コネクタ 6"/>
          <p:cNvCxnSpPr>
            <a:cxnSpLocks noChangeShapeType="1"/>
            <a:endCxn id="5125" idx="0"/>
          </p:cNvCxnSpPr>
          <p:nvPr/>
        </p:nvCxnSpPr>
        <p:spPr bwMode="auto">
          <a:xfrm flipH="1">
            <a:off x="3205957" y="1557338"/>
            <a:ext cx="793" cy="359494"/>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1" name="直線矢印コネクタ 9"/>
          <p:cNvCxnSpPr>
            <a:cxnSpLocks noChangeShapeType="1"/>
            <a:endCxn id="5129" idx="0"/>
          </p:cNvCxnSpPr>
          <p:nvPr/>
        </p:nvCxnSpPr>
        <p:spPr bwMode="auto">
          <a:xfrm flipH="1">
            <a:off x="3205957" y="2421657"/>
            <a:ext cx="793" cy="379203"/>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正方形/長方形 2"/>
          <p:cNvSpPr/>
          <p:nvPr/>
        </p:nvSpPr>
        <p:spPr bwMode="auto">
          <a:xfrm>
            <a:off x="1403351" y="3993864"/>
            <a:ext cx="3605212" cy="371513"/>
          </a:xfrm>
          <a:prstGeom prst="rect">
            <a:avLst/>
          </a:prstGeom>
          <a:solidFill>
            <a:schemeClr val="bg1">
              <a:lumMod val="85000"/>
            </a:schemeClr>
          </a:solidFill>
          <a:ln w="952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n-US" altLang="ja-JP" sz="1800" b="1" i="0" u="none" strike="noStrike" cap="none" normalizeH="0" baseline="0" dirty="0">
                <a:ln>
                  <a:noFill/>
                </a:ln>
                <a:solidFill>
                  <a:schemeClr val="tx1"/>
                </a:solidFill>
                <a:effectLst/>
                <a:latin typeface="Arial" charset="0"/>
                <a:ea typeface="ＭＳ Ｐゴシック" pitchFamily="50" charset="-128"/>
              </a:rPr>
              <a:t>ACD</a:t>
            </a:r>
            <a:r>
              <a:rPr kumimoji="0" lang="en-US" altLang="ja-JP" sz="1800" b="0" i="0" u="none" strike="noStrike" cap="none" normalizeH="0" baseline="0" dirty="0">
                <a:ln>
                  <a:noFill/>
                </a:ln>
                <a:solidFill>
                  <a:schemeClr val="tx1"/>
                </a:solidFill>
                <a:effectLst/>
                <a:latin typeface="Arial" charset="0"/>
                <a:ea typeface="ＭＳ Ｐゴシック" pitchFamily="50" charset="-128"/>
              </a:rPr>
              <a:t> </a:t>
            </a:r>
            <a:r>
              <a:rPr lang="ja-JP" altLang="en-US" dirty="0">
                <a:solidFill>
                  <a:schemeClr val="tx1"/>
                </a:solidFill>
              </a:rPr>
              <a:t>または</a:t>
            </a:r>
            <a:r>
              <a:rPr kumimoji="0" lang="en-US" altLang="ja-JP" sz="1800" b="0" i="0" u="none" strike="noStrike" cap="none" normalizeH="0" baseline="0" dirty="0">
                <a:ln>
                  <a:noFill/>
                </a:ln>
                <a:solidFill>
                  <a:schemeClr val="tx1"/>
                </a:solidFill>
                <a:effectLst/>
                <a:latin typeface="Arial" charset="0"/>
                <a:ea typeface="ＭＳ Ｐゴシック" pitchFamily="50" charset="-128"/>
              </a:rPr>
              <a:t> </a:t>
            </a:r>
            <a:r>
              <a:rPr kumimoji="0" lang="ja-JP" altLang="en-US" sz="1800" b="1" i="0" u="none" strike="noStrike" cap="none" normalizeH="0" baseline="0" dirty="0">
                <a:ln>
                  <a:noFill/>
                </a:ln>
                <a:solidFill>
                  <a:schemeClr val="tx1"/>
                </a:solidFill>
                <a:effectLst/>
                <a:latin typeface="Arial" charset="0"/>
                <a:ea typeface="ＭＳ Ｐゴシック" pitchFamily="50" charset="-128"/>
              </a:rPr>
              <a:t>内線</a:t>
            </a:r>
          </a:p>
        </p:txBody>
      </p:sp>
      <p:cxnSp>
        <p:nvCxnSpPr>
          <p:cNvPr id="19" name="直線矢印コネクタ 12"/>
          <p:cNvCxnSpPr>
            <a:cxnSpLocks noChangeShapeType="1"/>
            <a:stCxn id="5129" idx="2"/>
            <a:endCxn id="3" idx="0"/>
          </p:cNvCxnSpPr>
          <p:nvPr/>
        </p:nvCxnSpPr>
        <p:spPr bwMode="auto">
          <a:xfrm>
            <a:off x="3205957" y="3440622"/>
            <a:ext cx="0" cy="553242"/>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72"/>
          <p:cNvGrpSpPr>
            <a:grpSpLocks/>
          </p:cNvGrpSpPr>
          <p:nvPr/>
        </p:nvGrpSpPr>
        <p:grpSpPr bwMode="auto">
          <a:xfrm>
            <a:off x="3474629" y="5023698"/>
            <a:ext cx="1800225" cy="1317625"/>
            <a:chOff x="1701" y="2614"/>
            <a:chExt cx="1134" cy="830"/>
          </a:xfrm>
        </p:grpSpPr>
        <p:pic>
          <p:nvPicPr>
            <p:cNvPr id="23" name="Picture 61" descr="名称未設定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1" y="2614"/>
              <a:ext cx="1134" cy="830"/>
            </a:xfrm>
            <a:prstGeom prst="rect">
              <a:avLst/>
            </a:prstGeom>
            <a:noFill/>
            <a:ln w="1905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4" name="Text Box 66"/>
            <p:cNvSpPr txBox="1">
              <a:spLocks noChangeArrowheads="1"/>
            </p:cNvSpPr>
            <p:nvPr/>
          </p:nvSpPr>
          <p:spPr bwMode="auto">
            <a:xfrm>
              <a:off x="1711" y="2738"/>
              <a:ext cx="112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r>
                <a:rPr lang="ja-JP" altLang="en-US" sz="1200"/>
                <a:t>業務　Ａ</a:t>
              </a:r>
            </a:p>
            <a:p>
              <a:pPr eaLnBrk="1" hangingPunct="1"/>
              <a:r>
                <a:rPr lang="ja-JP" altLang="en-US" sz="1200"/>
                <a:t>氏名：ソフツー　太郎</a:t>
              </a:r>
            </a:p>
            <a:p>
              <a:pPr eaLnBrk="1" hangingPunct="1"/>
              <a:r>
                <a:rPr lang="ja-JP" altLang="en-US" sz="1200"/>
                <a:t>連絡先：</a:t>
              </a:r>
              <a:r>
                <a:rPr lang="en-US" altLang="ja-JP" sz="1200"/>
                <a:t>03-xxxx-1111</a:t>
              </a:r>
            </a:p>
            <a:p>
              <a:pPr eaLnBrk="1" hangingPunct="1"/>
              <a:r>
                <a:rPr lang="ja-JP" altLang="en-US" sz="1200"/>
                <a:t>住所：東京都中央区</a:t>
              </a:r>
            </a:p>
            <a:p>
              <a:pPr eaLnBrk="1" hangingPunct="1"/>
              <a:r>
                <a:rPr lang="ja-JP" altLang="en-US" sz="1200"/>
                <a:t>購入履歴</a:t>
              </a:r>
            </a:p>
          </p:txBody>
        </p:sp>
        <p:sp>
          <p:nvSpPr>
            <p:cNvPr id="25" name="Text Box 70"/>
            <p:cNvSpPr txBox="1">
              <a:spLocks noChangeArrowheads="1"/>
            </p:cNvSpPr>
            <p:nvPr/>
          </p:nvSpPr>
          <p:spPr bwMode="auto">
            <a:xfrm>
              <a:off x="2200" y="3249"/>
              <a:ext cx="5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r>
                <a:rPr lang="ja-JP" altLang="en-US" sz="1000">
                  <a:solidFill>
                    <a:srgbClr val="B2B2B2"/>
                  </a:solidFill>
                </a:rPr>
                <a:t>ブラウザ画面</a:t>
              </a:r>
            </a:p>
          </p:txBody>
        </p:sp>
      </p:grpSp>
      <p:graphicFrame>
        <p:nvGraphicFramePr>
          <p:cNvPr id="26" name="Object 59"/>
          <p:cNvGraphicFramePr>
            <a:graphicFrameLocks noChangeAspect="1"/>
          </p:cNvGraphicFramePr>
          <p:nvPr>
            <p:extLst>
              <p:ext uri="{D42A27DB-BD31-4B8C-83A1-F6EECF244321}">
                <p14:modId xmlns:p14="http://schemas.microsoft.com/office/powerpoint/2010/main" val="294223827"/>
              </p:ext>
            </p:extLst>
          </p:nvPr>
        </p:nvGraphicFramePr>
        <p:xfrm>
          <a:off x="3001347" y="5788202"/>
          <a:ext cx="773112" cy="712787"/>
        </p:xfrm>
        <a:graphic>
          <a:graphicData uri="http://schemas.openxmlformats.org/presentationml/2006/ole">
            <mc:AlternateContent xmlns:mc="http://schemas.openxmlformats.org/markup-compatibility/2006">
              <mc:Choice xmlns:v="urn:schemas-microsoft-com:vml" Requires="v">
                <p:oleObj name="Visio" r:id="rId6" imgW="1027212" imgH="947618" progId="Visio.Drawing.11">
                  <p:embed/>
                </p:oleObj>
              </mc:Choice>
              <mc:Fallback>
                <p:oleObj name="Visio" r:id="rId6" imgW="1027212" imgH="94761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347" y="5788202"/>
                        <a:ext cx="773112"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6"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4260" y="5658786"/>
            <a:ext cx="619125" cy="809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直線矢印コネクタ 12"/>
          <p:cNvCxnSpPr>
            <a:cxnSpLocks noChangeShapeType="1"/>
            <a:stCxn id="3" idx="2"/>
          </p:cNvCxnSpPr>
          <p:nvPr/>
        </p:nvCxnSpPr>
        <p:spPr bwMode="auto">
          <a:xfrm flipH="1">
            <a:off x="3202250" y="4365377"/>
            <a:ext cx="3707" cy="1109587"/>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矢印コネクタ 12"/>
          <p:cNvCxnSpPr>
            <a:cxnSpLocks noChangeShapeType="1"/>
            <a:stCxn id="5129" idx="3"/>
          </p:cNvCxnSpPr>
          <p:nvPr/>
        </p:nvCxnSpPr>
        <p:spPr bwMode="auto">
          <a:xfrm>
            <a:off x="5008563" y="3120741"/>
            <a:ext cx="1867693" cy="0"/>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3" name="Object 7"/>
          <p:cNvGraphicFramePr>
            <a:graphicFrameLocks noChangeAspect="1"/>
          </p:cNvGraphicFramePr>
          <p:nvPr>
            <p:extLst>
              <p:ext uri="{D42A27DB-BD31-4B8C-83A1-F6EECF244321}">
                <p14:modId xmlns:p14="http://schemas.microsoft.com/office/powerpoint/2010/main" val="4014015220"/>
              </p:ext>
            </p:extLst>
          </p:nvPr>
        </p:nvGraphicFramePr>
        <p:xfrm>
          <a:off x="7164288" y="3288325"/>
          <a:ext cx="649287" cy="615950"/>
        </p:xfrm>
        <a:graphic>
          <a:graphicData uri="http://schemas.openxmlformats.org/presentationml/2006/ole">
            <mc:AlternateContent xmlns:mc="http://schemas.openxmlformats.org/markup-compatibility/2006">
              <mc:Choice xmlns:v="urn:schemas-microsoft-com:vml" Requires="v">
                <p:oleObj name="Visio" r:id="rId9" imgW="622995" imgH="587157" progId="Visio.Drawing.11">
                  <p:embed/>
                </p:oleObj>
              </mc:Choice>
              <mc:Fallback>
                <p:oleObj name="Visio" r:id="rId9"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288325"/>
                        <a:ext cx="649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テキスト ボックス 9"/>
          <p:cNvSpPr txBox="1"/>
          <p:nvPr/>
        </p:nvSpPr>
        <p:spPr>
          <a:xfrm>
            <a:off x="3474630" y="875917"/>
            <a:ext cx="543739" cy="307777"/>
          </a:xfrm>
          <a:prstGeom prst="rect">
            <a:avLst/>
          </a:prstGeom>
          <a:noFill/>
        </p:spPr>
        <p:txBody>
          <a:bodyPr wrap="none" rtlCol="0">
            <a:spAutoFit/>
          </a:bodyPr>
          <a:lstStyle/>
          <a:p>
            <a:r>
              <a:rPr kumimoji="1" lang="ja-JP" altLang="en-US" sz="1400" b="1" dirty="0">
                <a:solidFill>
                  <a:srgbClr val="000000"/>
                </a:solidFill>
              </a:rPr>
              <a:t>顧客</a:t>
            </a: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4018005982"/>
              </p:ext>
            </p:extLst>
          </p:nvPr>
        </p:nvGraphicFramePr>
        <p:xfrm>
          <a:off x="7380312" y="2531779"/>
          <a:ext cx="587375" cy="588962"/>
        </p:xfrm>
        <a:graphic>
          <a:graphicData uri="http://schemas.openxmlformats.org/presentationml/2006/ole">
            <mc:AlternateContent xmlns:mc="http://schemas.openxmlformats.org/markup-compatibility/2006">
              <mc:Choice xmlns:v="urn:schemas-microsoft-com:vml" Requires="v">
                <p:oleObj name="Visio" r:id="rId10" imgW="587573" imgH="588407" progId="Visio.Drawing.11">
                  <p:embed/>
                </p:oleObj>
              </mc:Choice>
              <mc:Fallback>
                <p:oleObj name="Visio" r:id="rId10" imgW="587573" imgH="588407" progId="Visio.Drawing.11">
                  <p:embed/>
                  <p:pic>
                    <p:nvPicPr>
                      <p:cNvPr id="0" name="Object 1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312" y="2531779"/>
                        <a:ext cx="58737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テキスト ボックス 36"/>
          <p:cNvSpPr txBox="1"/>
          <p:nvPr/>
        </p:nvSpPr>
        <p:spPr>
          <a:xfrm>
            <a:off x="5508104" y="2966852"/>
            <a:ext cx="742511" cy="523220"/>
          </a:xfrm>
          <a:prstGeom prst="rect">
            <a:avLst/>
          </a:prstGeom>
          <a:solidFill>
            <a:schemeClr val="bg1"/>
          </a:solidFill>
          <a:ln>
            <a:solidFill>
              <a:schemeClr val="tx1"/>
            </a:solidFill>
          </a:ln>
        </p:spPr>
        <p:txBody>
          <a:bodyPr wrap="none" rtlCol="0">
            <a:spAutoFit/>
          </a:bodyPr>
          <a:lstStyle/>
          <a:p>
            <a:r>
              <a:rPr kumimoji="1" lang="en-US" altLang="ja-JP" sz="1400" b="1" dirty="0">
                <a:solidFill>
                  <a:srgbClr val="000000"/>
                </a:solidFill>
              </a:rPr>
              <a:t>18</a:t>
            </a:r>
            <a:r>
              <a:rPr kumimoji="1" lang="ja-JP" altLang="en-US" sz="1400" b="1">
                <a:solidFill>
                  <a:srgbClr val="000000"/>
                </a:solidFill>
              </a:rPr>
              <a:t>時～</a:t>
            </a:r>
            <a:endParaRPr kumimoji="1" lang="en-US" altLang="ja-JP" sz="1400" b="1">
              <a:solidFill>
                <a:srgbClr val="000000"/>
              </a:solidFill>
            </a:endParaRPr>
          </a:p>
          <a:p>
            <a:r>
              <a:rPr kumimoji="1" lang="ja-JP" altLang="en-US" sz="1400" b="1" dirty="0">
                <a:solidFill>
                  <a:srgbClr val="000000"/>
                </a:solidFill>
              </a:rPr>
              <a:t>時間外</a:t>
            </a:r>
          </a:p>
        </p:txBody>
      </p:sp>
      <p:sp>
        <p:nvSpPr>
          <p:cNvPr id="38" name="テキスト ボックス 37"/>
          <p:cNvSpPr txBox="1"/>
          <p:nvPr/>
        </p:nvSpPr>
        <p:spPr>
          <a:xfrm>
            <a:off x="2840613" y="3533086"/>
            <a:ext cx="723275" cy="307777"/>
          </a:xfrm>
          <a:prstGeom prst="rect">
            <a:avLst/>
          </a:prstGeom>
          <a:solidFill>
            <a:schemeClr val="bg1"/>
          </a:solidFill>
          <a:ln>
            <a:solidFill>
              <a:schemeClr val="tx1"/>
            </a:solidFill>
          </a:ln>
        </p:spPr>
        <p:txBody>
          <a:bodyPr wrap="none" rtlCol="0">
            <a:spAutoFit/>
          </a:bodyPr>
          <a:lstStyle/>
          <a:p>
            <a:r>
              <a:rPr kumimoji="1" lang="ja-JP" altLang="en-US" sz="1400" b="1" dirty="0">
                <a:solidFill>
                  <a:srgbClr val="000000"/>
                </a:solidFill>
              </a:rPr>
              <a:t>時間内</a:t>
            </a:r>
          </a:p>
        </p:txBody>
      </p:sp>
      <p:sp>
        <p:nvSpPr>
          <p:cNvPr id="20" name="正方形/長方形 19"/>
          <p:cNvSpPr>
            <a:spLocks/>
          </p:cNvSpPr>
          <p:nvPr/>
        </p:nvSpPr>
        <p:spPr bwMode="auto">
          <a:xfrm>
            <a:off x="1187623" y="4920170"/>
            <a:ext cx="4320481" cy="1800000"/>
          </a:xfrm>
          <a:prstGeom prst="rect">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21" name="テキスト ボックス 20"/>
          <p:cNvSpPr txBox="1"/>
          <p:nvPr/>
        </p:nvSpPr>
        <p:spPr>
          <a:xfrm>
            <a:off x="455248" y="4735504"/>
            <a:ext cx="1859805" cy="369332"/>
          </a:xfrm>
          <a:prstGeom prst="rect">
            <a:avLst/>
          </a:prstGeom>
          <a:solidFill>
            <a:schemeClr val="bg1"/>
          </a:solidFill>
          <a:ln>
            <a:solidFill>
              <a:schemeClr val="tx1"/>
            </a:solidFill>
            <a:prstDash val="dash"/>
          </a:ln>
        </p:spPr>
        <p:txBody>
          <a:bodyPr wrap="none" rtlCol="0">
            <a:spAutoFit/>
          </a:bodyPr>
          <a:lstStyle/>
          <a:p>
            <a:r>
              <a:rPr kumimoji="1" lang="ja-JP" altLang="en-US" dirty="0">
                <a:solidFill>
                  <a:srgbClr val="000000"/>
                </a:solidFill>
              </a:rPr>
              <a:t>コールセンター内</a:t>
            </a:r>
          </a:p>
        </p:txBody>
      </p:sp>
      <p:sp>
        <p:nvSpPr>
          <p:cNvPr id="28" name="テキスト ボックス 27"/>
          <p:cNvSpPr txBox="1"/>
          <p:nvPr/>
        </p:nvSpPr>
        <p:spPr>
          <a:xfrm>
            <a:off x="2106503" y="5105632"/>
            <a:ext cx="646331" cy="369332"/>
          </a:xfrm>
          <a:prstGeom prst="rect">
            <a:avLst/>
          </a:prstGeom>
          <a:noFill/>
        </p:spPr>
        <p:txBody>
          <a:bodyPr wrap="none" rtlCol="0">
            <a:spAutoFit/>
          </a:bodyPr>
          <a:lstStyle/>
          <a:p>
            <a:r>
              <a:rPr kumimoji="1" lang="ja-JP" altLang="en-US" dirty="0">
                <a:solidFill>
                  <a:srgbClr val="000000"/>
                </a:solidFill>
              </a:rPr>
              <a:t>着信</a:t>
            </a:r>
          </a:p>
        </p:txBody>
      </p:sp>
      <p:sp>
        <p:nvSpPr>
          <p:cNvPr id="46" name="Text Box 50"/>
          <p:cNvSpPr txBox="1">
            <a:spLocks noChangeArrowheads="1"/>
          </p:cNvSpPr>
          <p:nvPr/>
        </p:nvSpPr>
        <p:spPr bwMode="auto">
          <a:xfrm>
            <a:off x="1361505" y="5448354"/>
            <a:ext cx="1270000" cy="2746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a:solidFill>
                  <a:schemeClr val="tx1"/>
                </a:solidFill>
              </a:rPr>
              <a:t>リーン</a:t>
            </a:r>
            <a:r>
              <a:rPr lang="en-US" altLang="ja-JP" sz="1200" dirty="0">
                <a:solidFill>
                  <a:schemeClr val="tx1"/>
                </a:solidFill>
              </a:rPr>
              <a:t>♪</a:t>
            </a:r>
            <a:r>
              <a:rPr lang="ja-JP" altLang="en-US" sz="1200" dirty="0">
                <a:solidFill>
                  <a:schemeClr val="tx1"/>
                </a:solidFill>
              </a:rPr>
              <a:t>リーン</a:t>
            </a:r>
            <a:r>
              <a:rPr lang="en-US" altLang="ja-JP" sz="1200" dirty="0">
                <a:solidFill>
                  <a:schemeClr val="tx1"/>
                </a:solidFill>
              </a:rPr>
              <a:t>♪</a:t>
            </a:r>
          </a:p>
        </p:txBody>
      </p:sp>
      <p:sp>
        <p:nvSpPr>
          <p:cNvPr id="47" name="正方形/長方形 46"/>
          <p:cNvSpPr>
            <a:spLocks/>
          </p:cNvSpPr>
          <p:nvPr/>
        </p:nvSpPr>
        <p:spPr bwMode="auto">
          <a:xfrm>
            <a:off x="6876257" y="2374629"/>
            <a:ext cx="1944216" cy="1800000"/>
          </a:xfrm>
          <a:prstGeom prst="rect">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8" name="テキスト ボックス 47"/>
          <p:cNvSpPr txBox="1"/>
          <p:nvPr/>
        </p:nvSpPr>
        <p:spPr>
          <a:xfrm>
            <a:off x="6344324" y="3996045"/>
            <a:ext cx="1107996" cy="369332"/>
          </a:xfrm>
          <a:prstGeom prst="rect">
            <a:avLst/>
          </a:prstGeom>
          <a:solidFill>
            <a:schemeClr val="bg1"/>
          </a:solidFill>
          <a:ln>
            <a:solidFill>
              <a:schemeClr val="tx1"/>
            </a:solidFill>
            <a:prstDash val="dash"/>
          </a:ln>
        </p:spPr>
        <p:txBody>
          <a:bodyPr wrap="none" rtlCol="0">
            <a:spAutoFit/>
          </a:bodyPr>
          <a:lstStyle/>
          <a:p>
            <a:r>
              <a:rPr kumimoji="1" lang="ja-JP" altLang="en-US" dirty="0">
                <a:solidFill>
                  <a:srgbClr val="000000"/>
                </a:solidFill>
              </a:rPr>
              <a:t>外線転送</a:t>
            </a:r>
          </a:p>
        </p:txBody>
      </p:sp>
      <p:sp>
        <p:nvSpPr>
          <p:cNvPr id="49" name="スライド番号プレースホルダー 5"/>
          <p:cNvSpPr>
            <a:spLocks noGrp="1"/>
          </p:cNvSpPr>
          <p:nvPr>
            <p:ph type="sldNum" sz="quarter" idx="12"/>
          </p:nvPr>
        </p:nvSpPr>
        <p:spPr>
          <a:xfrm>
            <a:off x="6553200" y="6245225"/>
            <a:ext cx="2132013" cy="474663"/>
          </a:xfrm>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fld id="{02C79C93-7CED-4C61-AFC2-CCC7F825E6F2}" type="slidenum">
              <a:rPr lang="en-US" altLang="ja-JP" smtClean="0">
                <a:solidFill>
                  <a:srgbClr val="000000"/>
                </a:solidFill>
              </a:rPr>
              <a:pPr eaLnBrk="1" hangingPunct="1"/>
              <a:t>10</a:t>
            </a:fld>
            <a:endParaRPr lang="en-US" altLang="ja-JP" dirty="0">
              <a:solidFill>
                <a:srgbClr val="000000"/>
              </a:solidFill>
            </a:endParaRPr>
          </a:p>
        </p:txBody>
      </p:sp>
    </p:spTree>
    <p:extLst>
      <p:ext uri="{BB962C8B-B14F-4D97-AF65-F5344CB8AC3E}">
        <p14:creationId xmlns:p14="http://schemas.microsoft.com/office/powerpoint/2010/main" val="87506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294967295"/>
          </p:nvPr>
        </p:nvSpPr>
        <p:spPr>
          <a:xfrm>
            <a:off x="8153400" y="6297676"/>
            <a:ext cx="595064" cy="155660"/>
          </a:xfrm>
          <a:prstGeom prst="rect">
            <a:avLst/>
          </a:prstGeom>
        </p:spPr>
        <p:txBody>
          <a:bodyPr/>
          <a:lstStyle/>
          <a:p>
            <a:pPr marL="138430">
              <a:lnSpc>
                <a:spcPct val="100000"/>
              </a:lnSpc>
            </a:pPr>
            <a:fld id="{81D60167-4931-47E6-BA6A-407CBD079E47}" type="slidenum">
              <a:rPr lang="en-US" altLang="ja-JP" sz="1400" smtClean="0">
                <a:solidFill>
                  <a:schemeClr val="tx1"/>
                </a:solidFill>
                <a:latin typeface="HGP創英角ｺﾞｼｯｸUB"/>
                <a:cs typeface="HGP創英角ｺﾞｼｯｸUB"/>
              </a:rPr>
              <a:t>11</a:t>
            </a:fld>
            <a:endParaRPr lang="ja-JP" altLang="en-US" sz="1400">
              <a:solidFill>
                <a:schemeClr val="tx1"/>
              </a:solidFill>
              <a:latin typeface="HGP創英角ｺﾞｼｯｸUB"/>
              <a:cs typeface="HGP創英角ｺﾞｼｯｸUB"/>
            </a:endParaRPr>
          </a:p>
        </p:txBody>
      </p:sp>
      <p:sp>
        <p:nvSpPr>
          <p:cNvPr id="6" name="object 10"/>
          <p:cNvSpPr txBox="1">
            <a:spLocks noGrp="1"/>
          </p:cNvSpPr>
          <p:nvPr>
            <p:ph type="title"/>
          </p:nvPr>
        </p:nvSpPr>
        <p:spPr>
          <a:xfrm>
            <a:off x="118576" y="116632"/>
            <a:ext cx="7477760" cy="273446"/>
          </a:xfrm>
          <a:prstGeom prst="rect">
            <a:avLst/>
          </a:prstGeom>
        </p:spPr>
        <p:txBody>
          <a:bodyPr vert="horz" wrap="square" lIns="0" tIns="0" rIns="0" bIns="0" rtlCol="0">
            <a:noAutofit/>
          </a:bodyPr>
          <a:lstStyle/>
          <a:p>
            <a:pPr marL="12700" algn="l">
              <a:lnSpc>
                <a:spcPts val="2155"/>
              </a:lnSpc>
            </a:pPr>
            <a:r>
              <a:rPr sz="1800" dirty="0">
                <a:latin typeface="ＭＳ Ｐゴシック"/>
                <a:cs typeface="ＭＳ Ｐゴシック"/>
              </a:rPr>
              <a:t>■</a:t>
            </a:r>
            <a:r>
              <a:rPr lang="ja-JP" altLang="en-US" sz="1800" dirty="0">
                <a:latin typeface="ＭＳ Ｐゴシック"/>
                <a:cs typeface="ＭＳ Ｐゴシック"/>
              </a:rPr>
              <a:t>祝日の設定について</a:t>
            </a:r>
            <a:endParaRPr sz="1800" dirty="0">
              <a:latin typeface="ＭＳ Ｐゴシック"/>
              <a:cs typeface="ＭＳ Ｐゴシック"/>
            </a:endParaRPr>
          </a:p>
        </p:txBody>
      </p:sp>
      <p:sp>
        <p:nvSpPr>
          <p:cNvPr id="3" name="正方形/長方形 2"/>
          <p:cNvSpPr/>
          <p:nvPr/>
        </p:nvSpPr>
        <p:spPr>
          <a:xfrm>
            <a:off x="200101" y="404664"/>
            <a:ext cx="8568952" cy="338554"/>
          </a:xfrm>
          <a:prstGeom prst="rect">
            <a:avLst/>
          </a:prstGeom>
        </p:spPr>
        <p:txBody>
          <a:bodyPr wrap="square">
            <a:spAutoFit/>
          </a:bodyPr>
          <a:lstStyle/>
          <a:p>
            <a:r>
              <a:rPr lang="ja-JP" altLang="en-US" sz="1600" dirty="0">
                <a:solidFill>
                  <a:schemeClr val="tx1"/>
                </a:solidFill>
              </a:rPr>
              <a:t>IVRにおける祝日のチェックは単独では機能せず、曜日と組み合わせて下記のように動作します。</a:t>
            </a:r>
          </a:p>
        </p:txBody>
      </p:sp>
      <p:sp>
        <p:nvSpPr>
          <p:cNvPr id="5" name="正方形/長方形 4"/>
          <p:cNvSpPr/>
          <p:nvPr/>
        </p:nvSpPr>
        <p:spPr>
          <a:xfrm>
            <a:off x="200101" y="2636912"/>
            <a:ext cx="4748835" cy="3970318"/>
          </a:xfrm>
          <a:prstGeom prst="rect">
            <a:avLst/>
          </a:prstGeom>
        </p:spPr>
        <p:txBody>
          <a:bodyPr wrap="square">
            <a:spAutoFit/>
          </a:bodyPr>
          <a:lstStyle/>
          <a:p>
            <a:r>
              <a:rPr lang="ja-JP" altLang="en-US" sz="1200" b="1" dirty="0">
                <a:solidFill>
                  <a:schemeClr val="tx1"/>
                </a:solidFill>
              </a:rPr>
              <a:t>＜同一</a:t>
            </a:r>
            <a:r>
              <a:rPr lang="en-US" altLang="ja-JP" sz="1200" b="1" dirty="0">
                <a:solidFill>
                  <a:schemeClr val="tx1"/>
                </a:solidFill>
              </a:rPr>
              <a:t>IVR</a:t>
            </a:r>
            <a:r>
              <a:rPr lang="ja-JP" altLang="en-US" sz="1200" b="1" dirty="0">
                <a:solidFill>
                  <a:schemeClr val="tx1"/>
                </a:solidFill>
              </a:rPr>
              <a:t>番号での設定パターン例＞</a:t>
            </a:r>
          </a:p>
          <a:p>
            <a:r>
              <a:rPr lang="ja-JP" altLang="en-US" sz="1200" u="sng" dirty="0">
                <a:solidFill>
                  <a:schemeClr val="tx1"/>
                </a:solidFill>
              </a:rPr>
              <a:t>１）平日のみ営業　土日祝は休み</a:t>
            </a:r>
            <a:endParaRPr lang="ja-JP" altLang="en-US" sz="1200" b="1" u="sng" dirty="0">
              <a:solidFill>
                <a:schemeClr val="tx1"/>
              </a:solidFill>
            </a:endParaRPr>
          </a:p>
          <a:p>
            <a:r>
              <a:rPr lang="ja-JP" altLang="en-US" sz="1200" dirty="0">
                <a:solidFill>
                  <a:schemeClr val="tx1"/>
                </a:solidFill>
              </a:rPr>
              <a:t>→</a:t>
            </a:r>
            <a:r>
              <a:rPr lang="ja-JP" altLang="en-US" sz="1200" b="1" dirty="0">
                <a:solidFill>
                  <a:schemeClr val="accent5">
                    <a:lumMod val="75000"/>
                  </a:schemeClr>
                </a:solidFill>
              </a:rPr>
              <a:t> ①平日の営業時間内</a:t>
            </a:r>
            <a:r>
              <a:rPr lang="en-US" altLang="ja-JP" sz="1200" b="1" dirty="0">
                <a:solidFill>
                  <a:schemeClr val="accent5">
                    <a:lumMod val="75000"/>
                  </a:schemeClr>
                </a:solidFill>
              </a:rPr>
              <a:t>(ACD</a:t>
            </a:r>
            <a:r>
              <a:rPr lang="ja-JP" altLang="en-US" sz="1200" b="1" dirty="0">
                <a:solidFill>
                  <a:schemeClr val="accent5">
                    <a:lumMod val="75000"/>
                  </a:schemeClr>
                </a:solidFill>
              </a:rPr>
              <a:t>転送</a:t>
            </a:r>
            <a:r>
              <a:rPr lang="en-US" altLang="ja-JP" sz="1200" b="1" dirty="0">
                <a:solidFill>
                  <a:schemeClr val="accent5">
                    <a:lumMod val="75000"/>
                  </a:schemeClr>
                </a:solidFill>
              </a:rPr>
              <a:t>) </a:t>
            </a:r>
            <a:r>
              <a:rPr lang="ja-JP" altLang="en-US" sz="1200" dirty="0">
                <a:solidFill>
                  <a:srgbClr val="000000"/>
                </a:solidFill>
              </a:rPr>
              <a:t>の下に</a:t>
            </a:r>
            <a:r>
              <a:rPr lang="ja-JP" altLang="en-US" sz="1200" b="1" dirty="0">
                <a:solidFill>
                  <a:schemeClr val="accent6">
                    <a:lumMod val="60000"/>
                    <a:lumOff val="40000"/>
                  </a:schemeClr>
                </a:solidFill>
              </a:rPr>
              <a:t>②全時間帯を受ける営業時間外アナウンス</a:t>
            </a:r>
            <a:r>
              <a:rPr lang="ja-JP" altLang="en-US" sz="1200" dirty="0">
                <a:solidFill>
                  <a:schemeClr val="tx1"/>
                </a:solidFill>
              </a:rPr>
              <a:t>を設定します。</a:t>
            </a:r>
            <a:endParaRPr lang="en-US" altLang="ja-JP" sz="1200" dirty="0">
              <a:solidFill>
                <a:schemeClr val="tx1"/>
              </a:solidFill>
            </a:endParaRPr>
          </a:p>
          <a:p>
            <a:endParaRPr lang="en-US" altLang="ja-JP" sz="1200" dirty="0">
              <a:solidFill>
                <a:schemeClr val="tx1"/>
              </a:solidFill>
            </a:endParaRPr>
          </a:p>
          <a:p>
            <a:r>
              <a:rPr lang="ja-JP" altLang="en-US" sz="1200" u="sng">
                <a:solidFill>
                  <a:schemeClr val="tx1"/>
                </a:solidFill>
              </a:rPr>
              <a:t>２）祝日関係なく営業　特定</a:t>
            </a:r>
            <a:r>
              <a:rPr lang="ja-JP" altLang="en-US" sz="1200" u="sng" dirty="0">
                <a:solidFill>
                  <a:schemeClr val="tx1"/>
                </a:solidFill>
              </a:rPr>
              <a:t>の曜日</a:t>
            </a:r>
            <a:r>
              <a:rPr lang="ja-JP" altLang="en-US" sz="1200" u="sng">
                <a:solidFill>
                  <a:schemeClr val="tx1"/>
                </a:solidFill>
              </a:rPr>
              <a:t>のみ休み</a:t>
            </a:r>
            <a:endParaRPr lang="ja-JP" altLang="en-US" sz="1200" u="sng" dirty="0">
              <a:solidFill>
                <a:schemeClr val="tx1"/>
              </a:solidFill>
            </a:endParaRPr>
          </a:p>
          <a:p>
            <a:r>
              <a:rPr lang="ja-JP" altLang="en-US" sz="1200" dirty="0">
                <a:solidFill>
                  <a:schemeClr val="tx1"/>
                </a:solidFill>
              </a:rPr>
              <a:t>→</a:t>
            </a:r>
            <a:r>
              <a:rPr lang="ja-JP" altLang="en-US" sz="1200" b="1" dirty="0">
                <a:solidFill>
                  <a:schemeClr val="accent5">
                    <a:lumMod val="75000"/>
                  </a:schemeClr>
                </a:solidFill>
              </a:rPr>
              <a:t>①営業する曜日すべてと祝日にチェックを入れた営業時間内</a:t>
            </a:r>
            <a:r>
              <a:rPr lang="en-US" altLang="ja-JP" sz="1200" b="1" dirty="0">
                <a:solidFill>
                  <a:schemeClr val="accent5">
                    <a:lumMod val="75000"/>
                  </a:schemeClr>
                </a:solidFill>
              </a:rPr>
              <a:t>(ACD</a:t>
            </a:r>
            <a:r>
              <a:rPr lang="ja-JP" altLang="en-US" sz="1200" b="1" dirty="0">
                <a:solidFill>
                  <a:schemeClr val="accent5">
                    <a:lumMod val="75000"/>
                  </a:schemeClr>
                </a:solidFill>
              </a:rPr>
              <a:t>転送</a:t>
            </a:r>
            <a:r>
              <a:rPr lang="en-US" altLang="ja-JP" sz="1200" b="1" dirty="0">
                <a:solidFill>
                  <a:schemeClr val="accent5">
                    <a:lumMod val="75000"/>
                  </a:schemeClr>
                </a:solidFill>
              </a:rPr>
              <a:t>)</a:t>
            </a:r>
            <a:r>
              <a:rPr lang="ja-JP" altLang="en-US" sz="1200" dirty="0">
                <a:solidFill>
                  <a:schemeClr val="tx1"/>
                </a:solidFill>
              </a:rPr>
              <a:t>の下に</a:t>
            </a:r>
            <a:r>
              <a:rPr lang="ja-JP" altLang="en-US" sz="1200" b="1" dirty="0">
                <a:solidFill>
                  <a:schemeClr val="accent6">
                    <a:lumMod val="60000"/>
                    <a:lumOff val="40000"/>
                  </a:schemeClr>
                </a:solidFill>
              </a:rPr>
              <a:t>②全時間帯を受ける営業時間外アナウンス</a:t>
            </a:r>
            <a:r>
              <a:rPr lang="ja-JP" altLang="en-US" sz="1200" dirty="0">
                <a:solidFill>
                  <a:schemeClr val="tx1"/>
                </a:solidFill>
              </a:rPr>
              <a:t>を設定します。</a:t>
            </a:r>
          </a:p>
          <a:p>
            <a:endParaRPr lang="ja-JP" altLang="en-US" sz="1200" dirty="0">
              <a:solidFill>
                <a:schemeClr val="tx1"/>
              </a:solidFill>
            </a:endParaRPr>
          </a:p>
          <a:p>
            <a:r>
              <a:rPr lang="ja-JP" altLang="en-US" sz="1200" u="sng" dirty="0">
                <a:solidFill>
                  <a:schemeClr val="tx1"/>
                </a:solidFill>
              </a:rPr>
              <a:t>３）祝日関係なく営業　</a:t>
            </a:r>
            <a:r>
              <a:rPr lang="ja-JP" altLang="en-US" sz="1200" u="sng">
                <a:solidFill>
                  <a:schemeClr val="tx1"/>
                </a:solidFill>
              </a:rPr>
              <a:t>平日と休日</a:t>
            </a:r>
            <a:r>
              <a:rPr lang="en-US" altLang="ja-JP" sz="1200" u="sng">
                <a:solidFill>
                  <a:schemeClr val="tx1"/>
                </a:solidFill>
              </a:rPr>
              <a:t>(</a:t>
            </a:r>
            <a:r>
              <a:rPr lang="ja-JP" altLang="en-US" sz="1200" u="sng">
                <a:solidFill>
                  <a:schemeClr val="tx1"/>
                </a:solidFill>
              </a:rPr>
              <a:t>土日祝</a:t>
            </a:r>
            <a:r>
              <a:rPr lang="en-US" altLang="ja-JP" sz="1200" u="sng">
                <a:solidFill>
                  <a:schemeClr val="tx1"/>
                </a:solidFill>
              </a:rPr>
              <a:t>)</a:t>
            </a:r>
            <a:r>
              <a:rPr lang="ja-JP" altLang="en-US" sz="1200" u="sng">
                <a:solidFill>
                  <a:schemeClr val="tx1"/>
                </a:solidFill>
              </a:rPr>
              <a:t>で</a:t>
            </a:r>
            <a:r>
              <a:rPr lang="ja-JP" altLang="en-US" sz="1200" u="sng" dirty="0">
                <a:solidFill>
                  <a:schemeClr val="tx1"/>
                </a:solidFill>
              </a:rPr>
              <a:t>営業時間が異なる</a:t>
            </a:r>
          </a:p>
          <a:p>
            <a:r>
              <a:rPr lang="ja-JP" altLang="en-US" sz="1200" dirty="0">
                <a:solidFill>
                  <a:schemeClr val="tx1"/>
                </a:solidFill>
              </a:rPr>
              <a:t>→まず、</a:t>
            </a:r>
            <a:r>
              <a:rPr lang="ja-JP" altLang="en-US" sz="1200" b="1" dirty="0">
                <a:solidFill>
                  <a:srgbClr val="E18101"/>
                </a:solidFill>
              </a:rPr>
              <a:t>①月から金にチェックを入れた平日の営業時間内</a:t>
            </a:r>
            <a:r>
              <a:rPr lang="en-US" altLang="ja-JP" sz="1200" b="1" dirty="0">
                <a:solidFill>
                  <a:srgbClr val="E18101"/>
                </a:solidFill>
              </a:rPr>
              <a:t>(ACD</a:t>
            </a:r>
            <a:r>
              <a:rPr lang="ja-JP" altLang="en-US" sz="1200" b="1" dirty="0">
                <a:solidFill>
                  <a:srgbClr val="E18101"/>
                </a:solidFill>
              </a:rPr>
              <a:t>転送</a:t>
            </a:r>
            <a:r>
              <a:rPr lang="en-US" altLang="ja-JP" sz="1200" b="1" dirty="0">
                <a:solidFill>
                  <a:srgbClr val="E18101"/>
                </a:solidFill>
              </a:rPr>
              <a:t>)</a:t>
            </a:r>
            <a:r>
              <a:rPr lang="ja-JP" altLang="en-US" sz="1200" dirty="0">
                <a:solidFill>
                  <a:schemeClr val="tx1"/>
                </a:solidFill>
              </a:rPr>
              <a:t>とその下に配置した</a:t>
            </a:r>
            <a:r>
              <a:rPr lang="ja-JP" altLang="en-US" sz="1200" b="1" dirty="0">
                <a:solidFill>
                  <a:schemeClr val="bg1">
                    <a:lumMod val="50000"/>
                  </a:schemeClr>
                </a:solidFill>
              </a:rPr>
              <a:t>②月から金（平日）の営業時間外アナウンス</a:t>
            </a:r>
            <a:r>
              <a:rPr lang="ja-JP" altLang="en-US" sz="1200" dirty="0">
                <a:solidFill>
                  <a:schemeClr val="tx1"/>
                </a:solidFill>
              </a:rPr>
              <a:t>で平日の振り分けを行い、その後、</a:t>
            </a:r>
            <a:r>
              <a:rPr lang="ja-JP" altLang="en-US" sz="1200" b="1" dirty="0">
                <a:solidFill>
                  <a:schemeClr val="accent5">
                    <a:lumMod val="75000"/>
                  </a:schemeClr>
                </a:solidFill>
              </a:rPr>
              <a:t> ③全曜日と祝日にチェックを入れた土日祝の営業時間内</a:t>
            </a:r>
            <a:r>
              <a:rPr lang="en-US" altLang="ja-JP" sz="1200" b="1" dirty="0">
                <a:solidFill>
                  <a:schemeClr val="accent5">
                    <a:lumMod val="75000"/>
                  </a:schemeClr>
                </a:solidFill>
              </a:rPr>
              <a:t>(ACD</a:t>
            </a:r>
            <a:r>
              <a:rPr lang="ja-JP" altLang="en-US" sz="1200" b="1" dirty="0">
                <a:solidFill>
                  <a:schemeClr val="accent5">
                    <a:lumMod val="75000"/>
                  </a:schemeClr>
                </a:solidFill>
              </a:rPr>
              <a:t>転送</a:t>
            </a:r>
            <a:r>
              <a:rPr lang="en-US" altLang="ja-JP" sz="1200" b="1" dirty="0">
                <a:solidFill>
                  <a:schemeClr val="accent5">
                    <a:lumMod val="75000"/>
                  </a:schemeClr>
                </a:solidFill>
              </a:rPr>
              <a:t>)</a:t>
            </a:r>
            <a:r>
              <a:rPr lang="ja-JP" altLang="en-US" sz="1200" dirty="0">
                <a:solidFill>
                  <a:schemeClr val="tx1"/>
                </a:solidFill>
              </a:rPr>
              <a:t>と</a:t>
            </a:r>
            <a:r>
              <a:rPr lang="ja-JP" altLang="en-US" sz="1200" b="1" dirty="0">
                <a:solidFill>
                  <a:schemeClr val="accent6">
                    <a:lumMod val="60000"/>
                    <a:lumOff val="40000"/>
                  </a:schemeClr>
                </a:solidFill>
              </a:rPr>
              <a:t>④全時間帯を受ける営業時間外アナウンス（土日祝営業時間外用）</a:t>
            </a:r>
            <a:r>
              <a:rPr lang="ja-JP" altLang="en-US" sz="1200" dirty="0">
                <a:solidFill>
                  <a:schemeClr val="tx1"/>
                </a:solidFill>
              </a:rPr>
              <a:t>で土日祝の振り分けを行います。</a:t>
            </a:r>
          </a:p>
          <a:p>
            <a:endParaRPr lang="ja-JP" altLang="en-US" sz="1200" dirty="0">
              <a:solidFill>
                <a:schemeClr val="tx1"/>
              </a:solidFill>
            </a:endParaRPr>
          </a:p>
          <a:p>
            <a:r>
              <a:rPr lang="ja-JP" altLang="en-US" sz="1200" u="sng" dirty="0">
                <a:solidFill>
                  <a:schemeClr val="tx1"/>
                </a:solidFill>
              </a:rPr>
              <a:t>４）土日祝のみ営業</a:t>
            </a:r>
          </a:p>
          <a:p>
            <a:r>
              <a:rPr lang="ja-JP" altLang="en-US" sz="1200" dirty="0">
                <a:solidFill>
                  <a:schemeClr val="tx1"/>
                </a:solidFill>
              </a:rPr>
              <a:t>→</a:t>
            </a:r>
            <a:r>
              <a:rPr lang="ja-JP" altLang="en-US" sz="1200" b="1" dirty="0">
                <a:solidFill>
                  <a:schemeClr val="bg2"/>
                </a:solidFill>
              </a:rPr>
              <a:t>①月から金にチェックを入れた平日は休みである旨の営業時間外アナウンス</a:t>
            </a:r>
            <a:r>
              <a:rPr lang="ja-JP" altLang="en-US" sz="1200" dirty="0">
                <a:solidFill>
                  <a:schemeClr val="tx1"/>
                </a:solidFill>
              </a:rPr>
              <a:t>の下に </a:t>
            </a:r>
            <a:r>
              <a:rPr lang="ja-JP" altLang="en-US" sz="1200" b="1" dirty="0">
                <a:solidFill>
                  <a:schemeClr val="accent5">
                    <a:lumMod val="75000"/>
                  </a:schemeClr>
                </a:solidFill>
              </a:rPr>
              <a:t>②全曜日＋祝日にチェックを入れた土日祝の営業時間内</a:t>
            </a:r>
            <a:r>
              <a:rPr lang="en-US" altLang="ja-JP" sz="1200" b="1" dirty="0">
                <a:solidFill>
                  <a:schemeClr val="accent5">
                    <a:lumMod val="75000"/>
                  </a:schemeClr>
                </a:solidFill>
              </a:rPr>
              <a:t>(ACD</a:t>
            </a:r>
            <a:r>
              <a:rPr lang="ja-JP" altLang="en-US" sz="1200" b="1" dirty="0">
                <a:solidFill>
                  <a:schemeClr val="accent5">
                    <a:lumMod val="75000"/>
                  </a:schemeClr>
                </a:solidFill>
              </a:rPr>
              <a:t>転送</a:t>
            </a:r>
            <a:r>
              <a:rPr lang="en-US" altLang="ja-JP" sz="1200" b="1" dirty="0">
                <a:solidFill>
                  <a:schemeClr val="accent5">
                    <a:lumMod val="75000"/>
                  </a:schemeClr>
                </a:solidFill>
              </a:rPr>
              <a:t>)</a:t>
            </a:r>
            <a:r>
              <a:rPr lang="ja-JP" altLang="en-US" sz="1200" dirty="0">
                <a:solidFill>
                  <a:schemeClr val="tx1"/>
                </a:solidFill>
              </a:rPr>
              <a:t>を設定し、その下に</a:t>
            </a:r>
            <a:r>
              <a:rPr lang="ja-JP" altLang="en-US" sz="1200" b="1" dirty="0">
                <a:solidFill>
                  <a:schemeClr val="accent6">
                    <a:lumMod val="60000"/>
                    <a:lumOff val="40000"/>
                  </a:schemeClr>
                </a:solidFill>
              </a:rPr>
              <a:t>③全時間帯を受ける営業時間外アナウンス</a:t>
            </a:r>
            <a:r>
              <a:rPr lang="ja-JP" altLang="en-US" sz="1200" dirty="0">
                <a:solidFill>
                  <a:schemeClr val="tx1"/>
                </a:solidFill>
              </a:rPr>
              <a:t>を設定します。</a:t>
            </a:r>
          </a:p>
        </p:txBody>
      </p:sp>
      <p:sp>
        <p:nvSpPr>
          <p:cNvPr id="7" name="正方形/長方形 6"/>
          <p:cNvSpPr/>
          <p:nvPr/>
        </p:nvSpPr>
        <p:spPr bwMode="auto">
          <a:xfrm>
            <a:off x="5235613" y="5295520"/>
            <a:ext cx="3096779" cy="240332"/>
          </a:xfrm>
          <a:prstGeom prst="rect">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t" anchorCtr="0" compatLnSpc="1">
            <a:prstTxWarp prst="textNoShape">
              <a:avLst/>
            </a:prstTxWarp>
            <a:noAutofit/>
          </a:bodyPr>
          <a:lstStyle/>
          <a:p>
            <a:r>
              <a:rPr lang="ja-JP" altLang="en-US" sz="1000" dirty="0">
                <a:solidFill>
                  <a:schemeClr val="bg1"/>
                </a:solidFill>
                <a:latin typeface="Arial" charset="0"/>
                <a:ea typeface="ＭＳ Ｐゴシック" pitchFamily="50" charset="-128"/>
              </a:rPr>
              <a:t>④</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全曜日</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祝チェック</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営業時間外アナウンス</a:t>
            </a:r>
          </a:p>
        </p:txBody>
      </p:sp>
      <p:sp>
        <p:nvSpPr>
          <p:cNvPr id="8" name="正方形/長方形 7"/>
          <p:cNvSpPr/>
          <p:nvPr/>
        </p:nvSpPr>
        <p:spPr bwMode="auto">
          <a:xfrm>
            <a:off x="5235613" y="5063953"/>
            <a:ext cx="3096779" cy="240332"/>
          </a:xfrm>
          <a:prstGeom prst="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0000" tIns="46800" rIns="90000" bIns="46800" numCol="1" rtlCol="0" anchor="t" anchorCtr="0" compatLnSpc="1">
            <a:prstTxWarp prst="textNoShape">
              <a:avLst/>
            </a:prstTxWarp>
            <a:noAutofit/>
          </a:bodyPr>
          <a:lstStyle/>
          <a:p>
            <a:r>
              <a:rPr lang="ja-JP" altLang="en-US" sz="1000" dirty="0">
                <a:solidFill>
                  <a:schemeClr val="bg1"/>
                </a:solidFill>
                <a:latin typeface="Arial" charset="0"/>
                <a:ea typeface="ＭＳ Ｐゴシック" pitchFamily="50" charset="-128"/>
              </a:rPr>
              <a:t>③</a:t>
            </a:r>
            <a:r>
              <a:rPr lang="en-US" altLang="ja-JP" sz="1000" dirty="0">
                <a:solidFill>
                  <a:schemeClr val="bg1"/>
                </a:solidFill>
                <a:latin typeface="Arial" charset="0"/>
                <a:ea typeface="ＭＳ Ｐゴシック" pitchFamily="50" charset="-128"/>
              </a:rPr>
              <a:t> [</a:t>
            </a:r>
            <a:r>
              <a:rPr lang="ja-JP" altLang="en-US" sz="1000" dirty="0">
                <a:solidFill>
                  <a:schemeClr val="bg1"/>
                </a:solidFill>
                <a:latin typeface="Arial" charset="0"/>
                <a:ea typeface="ＭＳ Ｐゴシック" pitchFamily="50" charset="-128"/>
              </a:rPr>
              <a:t>全曜日</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祝チェック</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土日祝</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営業時間内（</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ACD</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転送）</a:t>
            </a:r>
          </a:p>
        </p:txBody>
      </p:sp>
      <p:sp>
        <p:nvSpPr>
          <p:cNvPr id="10" name="正方形/長方形 9"/>
          <p:cNvSpPr/>
          <p:nvPr/>
        </p:nvSpPr>
        <p:spPr bwMode="auto">
          <a:xfrm>
            <a:off x="5235613" y="3170481"/>
            <a:ext cx="3096779" cy="240332"/>
          </a:xfrm>
          <a:prstGeom prst="rect">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t" anchorCtr="0" compatLnSpc="1">
            <a:prstTxWarp prst="textNoShape">
              <a:avLst/>
            </a:prstTxWarp>
            <a:noAutofit/>
          </a:bodyPr>
          <a:lstStyle/>
          <a:p>
            <a:r>
              <a:rPr lang="ja-JP" altLang="en-US" sz="1000" dirty="0">
                <a:solidFill>
                  <a:schemeClr val="bg1"/>
                </a:solidFill>
                <a:latin typeface="Arial" charset="0"/>
                <a:ea typeface="ＭＳ Ｐゴシック" pitchFamily="50" charset="-128"/>
              </a:rPr>
              <a:t>②</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全曜日</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祝チェック</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営業時間外アナウンス</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000" b="0" i="0" u="none" strike="noStrike" cap="none" normalizeH="0" baseline="0" dirty="0">
              <a:ln>
                <a:noFill/>
              </a:ln>
              <a:solidFill>
                <a:schemeClr val="bg1"/>
              </a:solidFill>
              <a:effectLst/>
              <a:latin typeface="Arial" charset="0"/>
              <a:ea typeface="ＭＳ Ｐゴシック" pitchFamily="50" charset="-128"/>
            </a:endParaRPr>
          </a:p>
        </p:txBody>
      </p:sp>
      <p:sp>
        <p:nvSpPr>
          <p:cNvPr id="11" name="正方形/長方形 10"/>
          <p:cNvSpPr/>
          <p:nvPr/>
        </p:nvSpPr>
        <p:spPr bwMode="auto">
          <a:xfrm>
            <a:off x="5235613" y="2924944"/>
            <a:ext cx="3096779" cy="240332"/>
          </a:xfrm>
          <a:prstGeom prst="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lang="ja-JP" altLang="en-US" sz="1000" dirty="0">
                <a:solidFill>
                  <a:schemeClr val="bg1"/>
                </a:solidFill>
                <a:latin typeface="Arial" charset="0"/>
                <a:ea typeface="ＭＳ Ｐゴシック" pitchFamily="50" charset="-128"/>
              </a:rPr>
              <a:t>①</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月～金チェック</a:t>
            </a:r>
            <a:r>
              <a:rPr lang="en-US" altLang="ja-JP" sz="1000" dirty="0">
                <a:solidFill>
                  <a:schemeClr val="bg1"/>
                </a:solidFill>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営業時間内（</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ACD</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転送）</a:t>
            </a:r>
          </a:p>
        </p:txBody>
      </p:sp>
      <p:sp>
        <p:nvSpPr>
          <p:cNvPr id="19" name="正方形/長方形 18"/>
          <p:cNvSpPr/>
          <p:nvPr/>
        </p:nvSpPr>
        <p:spPr bwMode="auto">
          <a:xfrm>
            <a:off x="5235613" y="3960655"/>
            <a:ext cx="3096779" cy="240332"/>
          </a:xfrm>
          <a:prstGeom prst="rect">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t" anchorCtr="0" compatLnSpc="1">
            <a:prstTxWarp prst="textNoShape">
              <a:avLst/>
            </a:prstTxWarp>
            <a:noAutofit/>
          </a:bodyPr>
          <a:lstStyle/>
          <a:p>
            <a:r>
              <a:rPr lang="ja-JP" altLang="en-US" sz="1000" dirty="0">
                <a:solidFill>
                  <a:schemeClr val="bg1"/>
                </a:solidFill>
                <a:latin typeface="Arial" charset="0"/>
                <a:ea typeface="ＭＳ Ｐゴシック" pitchFamily="50" charset="-128"/>
              </a:rPr>
              <a:t>②</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全曜日</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祝チェック</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営業時間外アナウンス</a:t>
            </a:r>
          </a:p>
        </p:txBody>
      </p:sp>
      <p:sp>
        <p:nvSpPr>
          <p:cNvPr id="20" name="正方形/長方形 19"/>
          <p:cNvSpPr/>
          <p:nvPr/>
        </p:nvSpPr>
        <p:spPr bwMode="auto">
          <a:xfrm>
            <a:off x="5235613" y="3717032"/>
            <a:ext cx="3096779" cy="240332"/>
          </a:xfrm>
          <a:prstGeom prst="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lang="ja-JP" altLang="en-US" sz="1000" dirty="0">
                <a:solidFill>
                  <a:schemeClr val="bg1"/>
                </a:solidFill>
                <a:latin typeface="Arial" charset="0"/>
                <a:ea typeface="ＭＳ Ｐゴシック" pitchFamily="50" charset="-128"/>
              </a:rPr>
              <a:t>①</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営業する曜日</a:t>
            </a:r>
            <a:r>
              <a:rPr lang="en-US" altLang="ja-JP" sz="1000" dirty="0">
                <a:solidFill>
                  <a:schemeClr val="bg1"/>
                </a:solidFill>
                <a:latin typeface="Arial" charset="0"/>
                <a:ea typeface="ＭＳ Ｐゴシック" pitchFamily="50" charset="-128"/>
              </a:rPr>
              <a:t>+</a:t>
            </a:r>
            <a:r>
              <a:rPr lang="ja-JP" altLang="en-US" sz="1000" dirty="0">
                <a:solidFill>
                  <a:schemeClr val="bg1"/>
                </a:solidFill>
                <a:latin typeface="Arial" charset="0"/>
                <a:ea typeface="ＭＳ Ｐゴシック" pitchFamily="50" charset="-128"/>
              </a:rPr>
              <a:t>祝チェック</a:t>
            </a:r>
            <a:r>
              <a:rPr lang="en-US" altLang="ja-JP" sz="1000" dirty="0">
                <a:solidFill>
                  <a:schemeClr val="bg1"/>
                </a:solidFill>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営業時間内（</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ACD</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転送）</a:t>
            </a:r>
          </a:p>
        </p:txBody>
      </p:sp>
      <p:sp>
        <p:nvSpPr>
          <p:cNvPr id="24" name="正方形/長方形 23"/>
          <p:cNvSpPr/>
          <p:nvPr/>
        </p:nvSpPr>
        <p:spPr bwMode="auto">
          <a:xfrm>
            <a:off x="5235613" y="6337695"/>
            <a:ext cx="3096779" cy="240332"/>
          </a:xfrm>
          <a:prstGeom prst="rect">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000" b="0" i="0" u="none" strike="noStrike" cap="none" normalizeH="0" baseline="0" dirty="0">
                <a:ln>
                  <a:noFill/>
                </a:ln>
                <a:solidFill>
                  <a:schemeClr val="bg1"/>
                </a:solidFill>
                <a:effectLst/>
                <a:latin typeface="Arial" charset="0"/>
                <a:ea typeface="ＭＳ Ｐゴシック" pitchFamily="50" charset="-128"/>
              </a:rPr>
              <a:t>③</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全曜日</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祝チェック</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営業時間外アナウンス</a:t>
            </a:r>
          </a:p>
        </p:txBody>
      </p:sp>
      <p:sp>
        <p:nvSpPr>
          <p:cNvPr id="25" name="正方形/長方形 24"/>
          <p:cNvSpPr/>
          <p:nvPr/>
        </p:nvSpPr>
        <p:spPr bwMode="auto">
          <a:xfrm>
            <a:off x="5235613" y="6094071"/>
            <a:ext cx="3096779" cy="240332"/>
          </a:xfrm>
          <a:prstGeom prst="rect">
            <a:avLst/>
          </a:prstGeom>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000" b="0" i="0" u="none" strike="noStrike" cap="none" normalizeH="0" baseline="0" dirty="0">
                <a:ln>
                  <a:noFill/>
                </a:ln>
                <a:solidFill>
                  <a:schemeClr val="bg1"/>
                </a:solidFill>
                <a:effectLst/>
                <a:latin typeface="Arial" charset="0"/>
                <a:ea typeface="ＭＳ Ｐゴシック" pitchFamily="50" charset="-128"/>
              </a:rPr>
              <a:t>②</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全曜日</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祝チェック</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土日祝営業時間内（</a:t>
            </a:r>
            <a:r>
              <a:rPr kumimoji="0" lang="en-US" altLang="ja-JP" sz="1000" b="0" i="0" u="none" strike="noStrike" cap="none" normalizeH="0" baseline="0" dirty="0">
                <a:ln>
                  <a:noFill/>
                </a:ln>
                <a:solidFill>
                  <a:schemeClr val="bg1"/>
                </a:solidFill>
                <a:effectLst/>
                <a:latin typeface="Arial" charset="0"/>
                <a:ea typeface="ＭＳ Ｐゴシック" pitchFamily="50" charset="-128"/>
              </a:rPr>
              <a:t>ACD</a:t>
            </a:r>
            <a:r>
              <a:rPr kumimoji="0" lang="ja-JP" altLang="en-US" sz="1000" b="0" i="0" u="none" strike="noStrike" cap="none" normalizeH="0" baseline="0" dirty="0">
                <a:ln>
                  <a:noFill/>
                </a:ln>
                <a:solidFill>
                  <a:schemeClr val="bg1"/>
                </a:solidFill>
                <a:effectLst/>
                <a:latin typeface="Arial" charset="0"/>
                <a:ea typeface="ＭＳ Ｐゴシック" pitchFamily="50" charset="-128"/>
              </a:rPr>
              <a:t>転送）</a:t>
            </a:r>
          </a:p>
        </p:txBody>
      </p:sp>
      <p:sp>
        <p:nvSpPr>
          <p:cNvPr id="26" name="正方形/長方形 25"/>
          <p:cNvSpPr/>
          <p:nvPr/>
        </p:nvSpPr>
        <p:spPr bwMode="auto">
          <a:xfrm>
            <a:off x="5235613" y="5853740"/>
            <a:ext cx="3096779" cy="240332"/>
          </a:xfrm>
          <a:prstGeom prst="rect">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000" b="0" i="0" u="none" strike="noStrike" cap="none" normalizeH="0" baseline="0" dirty="0">
                <a:ln>
                  <a:noFill/>
                </a:ln>
                <a:solidFill>
                  <a:schemeClr val="tx1"/>
                </a:solidFill>
                <a:effectLst/>
                <a:latin typeface="Arial" charset="0"/>
                <a:ea typeface="ＭＳ Ｐゴシック" pitchFamily="50" charset="-128"/>
              </a:rPr>
              <a:t>①</a:t>
            </a:r>
            <a:r>
              <a:rPr kumimoji="0" lang="en-US" altLang="ja-JP" sz="1000" b="0" i="0" u="none" strike="noStrike" cap="none" normalizeH="0" baseline="0" dirty="0">
                <a:ln>
                  <a:noFill/>
                </a:ln>
                <a:solidFill>
                  <a:schemeClr val="tx1"/>
                </a:solidFill>
                <a:effectLst/>
                <a:latin typeface="Arial" charset="0"/>
                <a:ea typeface="ＭＳ Ｐゴシック" pitchFamily="50" charset="-128"/>
              </a:rPr>
              <a:t>[</a:t>
            </a:r>
            <a:r>
              <a:rPr lang="ja-JP" altLang="en-US" sz="1000" dirty="0">
                <a:solidFill>
                  <a:schemeClr val="tx1"/>
                </a:solidFill>
                <a:latin typeface="Arial" charset="0"/>
                <a:ea typeface="ＭＳ Ｐゴシック" pitchFamily="50" charset="-128"/>
              </a:rPr>
              <a:t>月～金</a:t>
            </a:r>
            <a:r>
              <a:rPr kumimoji="0" lang="ja-JP" altLang="en-US" sz="1000" b="0" i="0" u="none" strike="noStrike" cap="none" normalizeH="0" baseline="0" dirty="0">
                <a:ln>
                  <a:noFill/>
                </a:ln>
                <a:solidFill>
                  <a:schemeClr val="tx1"/>
                </a:solidFill>
                <a:effectLst/>
                <a:latin typeface="Arial" charset="0"/>
                <a:ea typeface="ＭＳ Ｐゴシック" pitchFamily="50" charset="-128"/>
              </a:rPr>
              <a:t>チェック</a:t>
            </a:r>
            <a:r>
              <a:rPr kumimoji="0" lang="en-US" altLang="ja-JP" sz="1000" b="0" i="0" u="none" strike="noStrike" cap="none" normalizeH="0" baseline="0" dirty="0">
                <a:ln>
                  <a:noFill/>
                </a:ln>
                <a:solidFill>
                  <a:schemeClr val="tx1"/>
                </a:solidFill>
                <a:effectLst/>
                <a:latin typeface="Arial" charset="0"/>
                <a:ea typeface="ＭＳ Ｐゴシック" pitchFamily="50" charset="-128"/>
              </a:rPr>
              <a:t>]</a:t>
            </a:r>
            <a:r>
              <a:rPr kumimoji="0" lang="ja-JP" altLang="en-US" sz="1000" b="0" i="0" u="none" strike="noStrike" cap="none" normalizeH="0" baseline="0" dirty="0">
                <a:ln>
                  <a:noFill/>
                </a:ln>
                <a:solidFill>
                  <a:schemeClr val="tx1"/>
                </a:solidFill>
                <a:effectLst/>
                <a:latin typeface="Arial" charset="0"/>
                <a:ea typeface="ＭＳ Ｐゴシック" pitchFamily="50" charset="-128"/>
              </a:rPr>
              <a:t>平日休みの営業時間外アナウンス</a:t>
            </a:r>
          </a:p>
        </p:txBody>
      </p:sp>
      <p:sp>
        <p:nvSpPr>
          <p:cNvPr id="27" name="下矢印 26"/>
          <p:cNvSpPr/>
          <p:nvPr/>
        </p:nvSpPr>
        <p:spPr bwMode="auto">
          <a:xfrm>
            <a:off x="5004048" y="5694775"/>
            <a:ext cx="231566" cy="874486"/>
          </a:xfrm>
          <a:prstGeom prst="downArrow">
            <a:avLst/>
          </a:prstGeom>
          <a:solidFill>
            <a:srgbClr val="FF0000"/>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200" b="0" i="0" u="none" strike="noStrike" cap="none" normalizeH="0" baseline="0">
              <a:ln>
                <a:noFill/>
              </a:ln>
              <a:solidFill>
                <a:schemeClr val="bg1"/>
              </a:solidFill>
              <a:effectLst/>
              <a:latin typeface="Arial" charset="0"/>
              <a:ea typeface="ＭＳ Ｐゴシック" pitchFamily="50" charset="-128"/>
            </a:endParaRPr>
          </a:p>
        </p:txBody>
      </p:sp>
      <p:sp>
        <p:nvSpPr>
          <p:cNvPr id="28" name="テキスト ボックス 27"/>
          <p:cNvSpPr txBox="1"/>
          <p:nvPr/>
        </p:nvSpPr>
        <p:spPr>
          <a:xfrm>
            <a:off x="5119831" y="5642996"/>
            <a:ext cx="1273615" cy="230832"/>
          </a:xfrm>
          <a:prstGeom prst="rect">
            <a:avLst/>
          </a:prstGeom>
          <a:noFill/>
        </p:spPr>
        <p:txBody>
          <a:bodyPr wrap="square" rtlCol="0">
            <a:spAutoFit/>
          </a:bodyPr>
          <a:lstStyle/>
          <a:p>
            <a:r>
              <a:rPr kumimoji="1" lang="ja-JP" altLang="en-US" sz="900" b="1" dirty="0">
                <a:solidFill>
                  <a:srgbClr val="FF0000"/>
                </a:solidFill>
              </a:rPr>
              <a:t>上から判別</a:t>
            </a:r>
          </a:p>
        </p:txBody>
      </p:sp>
      <p:sp>
        <p:nvSpPr>
          <p:cNvPr id="18" name="右矢印 17"/>
          <p:cNvSpPr/>
          <p:nvPr/>
        </p:nvSpPr>
        <p:spPr bwMode="auto">
          <a:xfrm>
            <a:off x="4662920" y="1324606"/>
            <a:ext cx="1847232" cy="340883"/>
          </a:xfrm>
          <a:prstGeom prst="rightArrow">
            <a:avLst/>
          </a:prstGeom>
          <a:solidFill>
            <a:schemeClr val="accent1">
              <a:lumMod val="50000"/>
            </a:schemeClr>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30" name="テキスト ボックス 29"/>
          <p:cNvSpPr txBox="1"/>
          <p:nvPr/>
        </p:nvSpPr>
        <p:spPr>
          <a:xfrm>
            <a:off x="6827996" y="805153"/>
            <a:ext cx="1504397" cy="262463"/>
          </a:xfrm>
          <a:prstGeom prst="rect">
            <a:avLst/>
          </a:prstGeom>
          <a:noFill/>
        </p:spPr>
        <p:txBody>
          <a:bodyPr wrap="square" rtlCol="0">
            <a:spAutoFit/>
          </a:bodyPr>
          <a:lstStyle/>
          <a:p>
            <a:r>
              <a:rPr kumimoji="1" lang="ja-JP" altLang="en-US" sz="1050" b="1" dirty="0">
                <a:solidFill>
                  <a:srgbClr val="000000"/>
                </a:solidFill>
              </a:rPr>
              <a:t>例）</a:t>
            </a:r>
            <a:r>
              <a:rPr kumimoji="1" lang="en-US" altLang="ja-JP" sz="1050" b="1" dirty="0">
                <a:solidFill>
                  <a:srgbClr val="000000"/>
                </a:solidFill>
              </a:rPr>
              <a:t>2015</a:t>
            </a:r>
            <a:r>
              <a:rPr kumimoji="1" lang="ja-JP" altLang="en-US" sz="1050" b="1" dirty="0">
                <a:solidFill>
                  <a:srgbClr val="000000"/>
                </a:solidFill>
              </a:rPr>
              <a:t>年</a:t>
            </a:r>
            <a:r>
              <a:rPr kumimoji="1" lang="en-US" altLang="ja-JP" sz="1050" b="1" dirty="0">
                <a:solidFill>
                  <a:srgbClr val="000000"/>
                </a:solidFill>
              </a:rPr>
              <a:t>7</a:t>
            </a:r>
            <a:r>
              <a:rPr kumimoji="1" lang="ja-JP" altLang="en-US" sz="1050" b="1" dirty="0">
                <a:solidFill>
                  <a:srgbClr val="000000"/>
                </a:solidFill>
              </a:rPr>
              <a:t>月の場合</a:t>
            </a:r>
          </a:p>
        </p:txBody>
      </p:sp>
      <p:pic>
        <p:nvPicPr>
          <p:cNvPr id="31" name="図 30"/>
          <p:cNvPicPr>
            <a:picLocks noChangeAspect="1"/>
          </p:cNvPicPr>
          <p:nvPr/>
        </p:nvPicPr>
        <p:blipFill rotWithShape="1">
          <a:blip r:embed="rId2"/>
          <a:srcRect b="6769"/>
          <a:stretch/>
        </p:blipFill>
        <p:spPr>
          <a:xfrm>
            <a:off x="251520" y="1295310"/>
            <a:ext cx="4276725" cy="301931"/>
          </a:xfrm>
          <a:prstGeom prst="rect">
            <a:avLst/>
          </a:prstGeom>
          <a:ln>
            <a:solidFill>
              <a:schemeClr val="bg1">
                <a:lumMod val="75000"/>
              </a:schemeClr>
            </a:solidFill>
          </a:ln>
        </p:spPr>
      </p:pic>
      <p:sp>
        <p:nvSpPr>
          <p:cNvPr id="33" name="正方形/長方形 32"/>
          <p:cNvSpPr/>
          <p:nvPr/>
        </p:nvSpPr>
        <p:spPr>
          <a:xfrm>
            <a:off x="263712" y="995828"/>
            <a:ext cx="6598500" cy="276999"/>
          </a:xfrm>
          <a:prstGeom prst="rect">
            <a:avLst/>
          </a:prstGeom>
        </p:spPr>
        <p:txBody>
          <a:bodyPr wrap="square">
            <a:spAutoFit/>
          </a:bodyPr>
          <a:lstStyle/>
          <a:p>
            <a:pPr lvl="0"/>
            <a:r>
              <a:rPr lang="ja-JP" altLang="en-US" sz="1200" dirty="0">
                <a:solidFill>
                  <a:srgbClr val="000000"/>
                </a:solidFill>
              </a:rPr>
              <a:t>・曜日にチェックがあり祝日にチェックがない場合は、祝日ではないその曜日に動作</a:t>
            </a:r>
            <a:endParaRPr lang="en-US" altLang="ja-JP" sz="1200" dirty="0">
              <a:solidFill>
                <a:srgbClr val="000000"/>
              </a:solidFill>
            </a:endParaRPr>
          </a:p>
        </p:txBody>
      </p:sp>
      <p:sp>
        <p:nvSpPr>
          <p:cNvPr id="35" name="正方形/長方形 34"/>
          <p:cNvSpPr/>
          <p:nvPr/>
        </p:nvSpPr>
        <p:spPr>
          <a:xfrm>
            <a:off x="263712" y="1774201"/>
            <a:ext cx="6246440" cy="276999"/>
          </a:xfrm>
          <a:prstGeom prst="rect">
            <a:avLst/>
          </a:prstGeom>
        </p:spPr>
        <p:txBody>
          <a:bodyPr wrap="square">
            <a:spAutoFit/>
          </a:bodyPr>
          <a:lstStyle/>
          <a:p>
            <a:pPr lvl="0"/>
            <a:r>
              <a:rPr lang="ja-JP" altLang="en-US" sz="1200" dirty="0">
                <a:solidFill>
                  <a:srgbClr val="000000"/>
                </a:solidFill>
              </a:rPr>
              <a:t>・曜日・祝日ともにチェックがある場合は、祝日も含めたその曜日すべてで動作</a:t>
            </a:r>
          </a:p>
        </p:txBody>
      </p:sp>
      <p:pic>
        <p:nvPicPr>
          <p:cNvPr id="36" name="図 35"/>
          <p:cNvPicPr>
            <a:picLocks noChangeAspect="1"/>
          </p:cNvPicPr>
          <p:nvPr/>
        </p:nvPicPr>
        <p:blipFill rotWithShape="1">
          <a:blip r:embed="rId3"/>
          <a:srcRect l="530" t="3274" r="883" b="14996"/>
          <a:stretch/>
        </p:blipFill>
        <p:spPr>
          <a:xfrm>
            <a:off x="251521" y="2096416"/>
            <a:ext cx="4300763" cy="288032"/>
          </a:xfrm>
          <a:prstGeom prst="rect">
            <a:avLst/>
          </a:prstGeom>
          <a:ln>
            <a:solidFill>
              <a:schemeClr val="bg1">
                <a:lumMod val="75000"/>
              </a:schemeClr>
            </a:solidFill>
          </a:ln>
        </p:spPr>
      </p:pic>
      <p:graphicFrame>
        <p:nvGraphicFramePr>
          <p:cNvPr id="38" name="表 37"/>
          <p:cNvGraphicFramePr>
            <a:graphicFrameLocks noGrp="1"/>
          </p:cNvGraphicFramePr>
          <p:nvPr/>
        </p:nvGraphicFramePr>
        <p:xfrm>
          <a:off x="6555940" y="1056144"/>
          <a:ext cx="2048508" cy="1508760"/>
        </p:xfrm>
        <a:graphic>
          <a:graphicData uri="http://schemas.openxmlformats.org/drawingml/2006/table">
            <a:tbl>
              <a:tblPr firstRow="1" bandRow="1">
                <a:tableStyleId>{073A0DAA-6AF3-43AB-8588-CEC1D06C72B9}</a:tableStyleId>
              </a:tblPr>
              <a:tblGrid>
                <a:gridCol w="292644">
                  <a:extLst>
                    <a:ext uri="{9D8B030D-6E8A-4147-A177-3AD203B41FA5}">
                      <a16:colId xmlns:a16="http://schemas.microsoft.com/office/drawing/2014/main" val="20000"/>
                    </a:ext>
                  </a:extLst>
                </a:gridCol>
                <a:gridCol w="292644">
                  <a:extLst>
                    <a:ext uri="{9D8B030D-6E8A-4147-A177-3AD203B41FA5}">
                      <a16:colId xmlns:a16="http://schemas.microsoft.com/office/drawing/2014/main" val="20001"/>
                    </a:ext>
                  </a:extLst>
                </a:gridCol>
                <a:gridCol w="292644">
                  <a:extLst>
                    <a:ext uri="{9D8B030D-6E8A-4147-A177-3AD203B41FA5}">
                      <a16:colId xmlns:a16="http://schemas.microsoft.com/office/drawing/2014/main" val="20002"/>
                    </a:ext>
                  </a:extLst>
                </a:gridCol>
                <a:gridCol w="292644">
                  <a:extLst>
                    <a:ext uri="{9D8B030D-6E8A-4147-A177-3AD203B41FA5}">
                      <a16:colId xmlns:a16="http://schemas.microsoft.com/office/drawing/2014/main" val="20003"/>
                    </a:ext>
                  </a:extLst>
                </a:gridCol>
                <a:gridCol w="292644">
                  <a:extLst>
                    <a:ext uri="{9D8B030D-6E8A-4147-A177-3AD203B41FA5}">
                      <a16:colId xmlns:a16="http://schemas.microsoft.com/office/drawing/2014/main" val="20004"/>
                    </a:ext>
                  </a:extLst>
                </a:gridCol>
                <a:gridCol w="292644">
                  <a:extLst>
                    <a:ext uri="{9D8B030D-6E8A-4147-A177-3AD203B41FA5}">
                      <a16:colId xmlns:a16="http://schemas.microsoft.com/office/drawing/2014/main" val="20005"/>
                    </a:ext>
                  </a:extLst>
                </a:gridCol>
                <a:gridCol w="292644">
                  <a:extLst>
                    <a:ext uri="{9D8B030D-6E8A-4147-A177-3AD203B41FA5}">
                      <a16:colId xmlns:a16="http://schemas.microsoft.com/office/drawing/2014/main" val="20006"/>
                    </a:ext>
                  </a:extLst>
                </a:gridCol>
              </a:tblGrid>
              <a:tr h="231424">
                <a:tc>
                  <a:txBody>
                    <a:bodyPr/>
                    <a:lstStyle/>
                    <a:p>
                      <a:pPr algn="dist"/>
                      <a:r>
                        <a:rPr kumimoji="1" lang="ja-JP" altLang="en-US" sz="1050" dirty="0">
                          <a:solidFill>
                            <a:srgbClr val="FF0000"/>
                          </a:solidFill>
                          <a:effectLst/>
                        </a:rPr>
                        <a:t>日</a:t>
                      </a:r>
                    </a:p>
                  </a:txBody>
                  <a:tcPr marL="68400" marR="68400" anchor="ctr">
                    <a:solidFill>
                      <a:schemeClr val="bg2">
                        <a:lumMod val="75000"/>
                      </a:schemeClr>
                    </a:solidFill>
                  </a:tcPr>
                </a:tc>
                <a:tc>
                  <a:txBody>
                    <a:bodyPr/>
                    <a:lstStyle/>
                    <a:p>
                      <a:pPr algn="dist"/>
                      <a:r>
                        <a:rPr kumimoji="1" lang="ja-JP" altLang="en-US" sz="1050" dirty="0">
                          <a:effectLst/>
                        </a:rPr>
                        <a:t>月</a:t>
                      </a:r>
                    </a:p>
                  </a:txBody>
                  <a:tcPr marL="68400" marR="68400" anchor="ctr">
                    <a:solidFill>
                      <a:schemeClr val="bg2">
                        <a:lumMod val="75000"/>
                      </a:schemeClr>
                    </a:solidFill>
                  </a:tcPr>
                </a:tc>
                <a:tc>
                  <a:txBody>
                    <a:bodyPr/>
                    <a:lstStyle/>
                    <a:p>
                      <a:pPr algn="dist"/>
                      <a:r>
                        <a:rPr kumimoji="1" lang="ja-JP" altLang="en-US" sz="1050" dirty="0">
                          <a:effectLst/>
                        </a:rPr>
                        <a:t>火</a:t>
                      </a:r>
                    </a:p>
                  </a:txBody>
                  <a:tcPr marL="68400" marR="68400" anchor="ctr">
                    <a:solidFill>
                      <a:schemeClr val="bg2">
                        <a:lumMod val="75000"/>
                      </a:schemeClr>
                    </a:solidFill>
                  </a:tcPr>
                </a:tc>
                <a:tc>
                  <a:txBody>
                    <a:bodyPr/>
                    <a:lstStyle/>
                    <a:p>
                      <a:pPr algn="dist"/>
                      <a:r>
                        <a:rPr kumimoji="1" lang="ja-JP" altLang="en-US" sz="1050" dirty="0">
                          <a:effectLst/>
                        </a:rPr>
                        <a:t>水</a:t>
                      </a:r>
                    </a:p>
                  </a:txBody>
                  <a:tcPr marL="68400" marR="68400" anchor="ctr">
                    <a:solidFill>
                      <a:schemeClr val="bg2">
                        <a:lumMod val="75000"/>
                      </a:schemeClr>
                    </a:solidFill>
                  </a:tcPr>
                </a:tc>
                <a:tc>
                  <a:txBody>
                    <a:bodyPr/>
                    <a:lstStyle/>
                    <a:p>
                      <a:pPr algn="dist"/>
                      <a:r>
                        <a:rPr kumimoji="1" lang="ja-JP" altLang="en-US" sz="1050" dirty="0">
                          <a:effectLst/>
                        </a:rPr>
                        <a:t>木</a:t>
                      </a:r>
                    </a:p>
                  </a:txBody>
                  <a:tcPr marL="68400" marR="68400" anchor="ctr">
                    <a:solidFill>
                      <a:schemeClr val="bg2">
                        <a:lumMod val="75000"/>
                      </a:schemeClr>
                    </a:solidFill>
                  </a:tcPr>
                </a:tc>
                <a:tc>
                  <a:txBody>
                    <a:bodyPr/>
                    <a:lstStyle/>
                    <a:p>
                      <a:pPr algn="dist"/>
                      <a:r>
                        <a:rPr kumimoji="1" lang="ja-JP" altLang="en-US" sz="1050" dirty="0">
                          <a:effectLst/>
                        </a:rPr>
                        <a:t>金</a:t>
                      </a:r>
                    </a:p>
                  </a:txBody>
                  <a:tcPr marL="68400" marR="68400" anchor="ctr">
                    <a:solidFill>
                      <a:schemeClr val="bg2">
                        <a:lumMod val="75000"/>
                      </a:schemeClr>
                    </a:solidFill>
                  </a:tcPr>
                </a:tc>
                <a:tc>
                  <a:txBody>
                    <a:bodyPr/>
                    <a:lstStyle/>
                    <a:p>
                      <a:pPr algn="dist"/>
                      <a:r>
                        <a:rPr kumimoji="1" lang="ja-JP" altLang="en-US" sz="1050" dirty="0">
                          <a:solidFill>
                            <a:schemeClr val="accent6"/>
                          </a:solidFill>
                          <a:effectLst/>
                        </a:rPr>
                        <a:t>土</a:t>
                      </a:r>
                      <a:endParaRPr kumimoji="1" lang="en-US" altLang="ja-JP" sz="1050" dirty="0">
                        <a:solidFill>
                          <a:schemeClr val="accent6"/>
                        </a:solidFill>
                        <a:effectLst/>
                      </a:endParaRPr>
                    </a:p>
                  </a:txBody>
                  <a:tcPr marL="68400" marR="68400" anchor="ctr">
                    <a:solidFill>
                      <a:schemeClr val="bg2">
                        <a:lumMod val="75000"/>
                      </a:schemeClr>
                    </a:solidFill>
                  </a:tcPr>
                </a:tc>
                <a:extLst>
                  <a:ext uri="{0D108BD9-81ED-4DB2-BD59-A6C34878D82A}">
                    <a16:rowId xmlns:a16="http://schemas.microsoft.com/office/drawing/2014/main" val="10000"/>
                  </a:ext>
                </a:extLst>
              </a:tr>
              <a:tr h="231424">
                <a:tc>
                  <a:txBody>
                    <a:bodyPr/>
                    <a:lstStyle/>
                    <a:p>
                      <a:pPr algn="dist"/>
                      <a:endParaRPr kumimoji="1" lang="ja-JP" altLang="en-US" sz="1050" dirty="0">
                        <a:solidFill>
                          <a:srgbClr val="FF0000"/>
                        </a:solidFill>
                      </a:endParaRPr>
                    </a:p>
                  </a:txBody>
                  <a:tcPr marL="68400" marR="68400" anchor="ctr"/>
                </a:tc>
                <a:tc>
                  <a:txBody>
                    <a:bodyPr/>
                    <a:lstStyle/>
                    <a:p>
                      <a:pPr algn="dist"/>
                      <a:endParaRPr kumimoji="1" lang="ja-JP" altLang="en-US" sz="1050" dirty="0"/>
                    </a:p>
                  </a:txBody>
                  <a:tcPr marL="68400" marR="68400" anchor="ctr"/>
                </a:tc>
                <a:tc>
                  <a:txBody>
                    <a:bodyPr/>
                    <a:lstStyle/>
                    <a:p>
                      <a:pPr algn="dist"/>
                      <a:endParaRPr kumimoji="1" lang="ja-JP" altLang="en-US" sz="1050" dirty="0"/>
                    </a:p>
                  </a:txBody>
                  <a:tcPr marL="68400" marR="68400" anchor="ctr"/>
                </a:tc>
                <a:tc>
                  <a:txBody>
                    <a:bodyPr/>
                    <a:lstStyle/>
                    <a:p>
                      <a:pPr algn="dist"/>
                      <a:r>
                        <a:rPr kumimoji="1" lang="en-US" altLang="ja-JP" sz="1050" dirty="0"/>
                        <a:t>1</a:t>
                      </a:r>
                    </a:p>
                  </a:txBody>
                  <a:tcPr marL="68400" marR="68400" anchor="ctr"/>
                </a:tc>
                <a:tc>
                  <a:txBody>
                    <a:bodyPr/>
                    <a:lstStyle/>
                    <a:p>
                      <a:pPr algn="dist"/>
                      <a:r>
                        <a:rPr kumimoji="1" lang="en-US" altLang="ja-JP" sz="1050" dirty="0"/>
                        <a:t>2</a:t>
                      </a:r>
                    </a:p>
                  </a:txBody>
                  <a:tcPr marL="68400" marR="68400" anchor="ctr"/>
                </a:tc>
                <a:tc>
                  <a:txBody>
                    <a:bodyPr/>
                    <a:lstStyle/>
                    <a:p>
                      <a:pPr algn="dist"/>
                      <a:r>
                        <a:rPr kumimoji="1" lang="en-US" altLang="ja-JP" sz="1050" dirty="0"/>
                        <a:t>3</a:t>
                      </a:r>
                      <a:endParaRPr kumimoji="1" lang="ja-JP" altLang="en-US" sz="1050" dirty="0"/>
                    </a:p>
                  </a:txBody>
                  <a:tcPr marL="68400" marR="68400" anchor="ctr"/>
                </a:tc>
                <a:tc>
                  <a:txBody>
                    <a:bodyPr/>
                    <a:lstStyle/>
                    <a:p>
                      <a:pPr algn="dist"/>
                      <a:r>
                        <a:rPr kumimoji="1" lang="en-US" altLang="ja-JP" sz="1050" dirty="0">
                          <a:solidFill>
                            <a:schemeClr val="accent6"/>
                          </a:solidFill>
                        </a:rPr>
                        <a:t>4</a:t>
                      </a:r>
                      <a:endParaRPr kumimoji="1" lang="ja-JP" altLang="en-US" sz="1050" dirty="0">
                        <a:solidFill>
                          <a:schemeClr val="accent6"/>
                        </a:solidFill>
                      </a:endParaRPr>
                    </a:p>
                  </a:txBody>
                  <a:tcPr marL="68400" marR="68400" anchor="ctr"/>
                </a:tc>
                <a:extLst>
                  <a:ext uri="{0D108BD9-81ED-4DB2-BD59-A6C34878D82A}">
                    <a16:rowId xmlns:a16="http://schemas.microsoft.com/office/drawing/2014/main" val="10001"/>
                  </a:ext>
                </a:extLst>
              </a:tr>
              <a:tr h="231424">
                <a:tc>
                  <a:txBody>
                    <a:bodyPr/>
                    <a:lstStyle/>
                    <a:p>
                      <a:pPr algn="dist"/>
                      <a:r>
                        <a:rPr kumimoji="1" lang="en-US" altLang="ja-JP" sz="1050" dirty="0">
                          <a:solidFill>
                            <a:srgbClr val="FF0000"/>
                          </a:solidFill>
                        </a:rPr>
                        <a:t>5</a:t>
                      </a:r>
                      <a:endParaRPr kumimoji="1" lang="ja-JP" altLang="en-US" sz="1050" dirty="0">
                        <a:solidFill>
                          <a:srgbClr val="FF0000"/>
                        </a:solidFill>
                      </a:endParaRPr>
                    </a:p>
                  </a:txBody>
                  <a:tcPr marL="68400" marR="68400" anchor="ctr"/>
                </a:tc>
                <a:tc>
                  <a:txBody>
                    <a:bodyPr/>
                    <a:lstStyle/>
                    <a:p>
                      <a:pPr algn="dist"/>
                      <a:r>
                        <a:rPr kumimoji="1" lang="en-US" altLang="ja-JP" sz="1050" dirty="0"/>
                        <a:t>6</a:t>
                      </a:r>
                      <a:endParaRPr kumimoji="1" lang="ja-JP" altLang="en-US" sz="1050" dirty="0"/>
                    </a:p>
                  </a:txBody>
                  <a:tcPr marL="68400" marR="68400" anchor="ctr"/>
                </a:tc>
                <a:tc>
                  <a:txBody>
                    <a:bodyPr/>
                    <a:lstStyle/>
                    <a:p>
                      <a:pPr algn="dist"/>
                      <a:r>
                        <a:rPr kumimoji="1" lang="en-US" altLang="ja-JP" sz="1050" dirty="0"/>
                        <a:t>7</a:t>
                      </a:r>
                      <a:endParaRPr kumimoji="1" lang="ja-JP" altLang="en-US" sz="1050" dirty="0"/>
                    </a:p>
                  </a:txBody>
                  <a:tcPr marL="68400" marR="68400" anchor="ctr"/>
                </a:tc>
                <a:tc>
                  <a:txBody>
                    <a:bodyPr/>
                    <a:lstStyle/>
                    <a:p>
                      <a:pPr algn="dist"/>
                      <a:r>
                        <a:rPr kumimoji="1" lang="en-US" altLang="ja-JP" sz="1050" dirty="0"/>
                        <a:t>8</a:t>
                      </a:r>
                      <a:endParaRPr kumimoji="1" lang="ja-JP" altLang="en-US" sz="1050" dirty="0"/>
                    </a:p>
                  </a:txBody>
                  <a:tcPr marL="68400" marR="68400" anchor="ctr"/>
                </a:tc>
                <a:tc>
                  <a:txBody>
                    <a:bodyPr/>
                    <a:lstStyle/>
                    <a:p>
                      <a:pPr algn="dist"/>
                      <a:r>
                        <a:rPr kumimoji="1" lang="en-US" altLang="ja-JP" sz="1050" dirty="0"/>
                        <a:t>9</a:t>
                      </a:r>
                      <a:endParaRPr kumimoji="1" lang="ja-JP" altLang="en-US" sz="1050" dirty="0"/>
                    </a:p>
                  </a:txBody>
                  <a:tcPr marL="68400" marR="68400" anchor="ctr"/>
                </a:tc>
                <a:tc>
                  <a:txBody>
                    <a:bodyPr/>
                    <a:lstStyle/>
                    <a:p>
                      <a:pPr algn="dist"/>
                      <a:r>
                        <a:rPr kumimoji="1" lang="en-US" altLang="ja-JP" sz="1050" dirty="0"/>
                        <a:t>10</a:t>
                      </a:r>
                    </a:p>
                  </a:txBody>
                  <a:tcPr marL="68400" marR="68400" anchor="ctr"/>
                </a:tc>
                <a:tc>
                  <a:txBody>
                    <a:bodyPr/>
                    <a:lstStyle/>
                    <a:p>
                      <a:pPr algn="dist"/>
                      <a:r>
                        <a:rPr kumimoji="1" lang="en-US" altLang="ja-JP" sz="1050" dirty="0">
                          <a:solidFill>
                            <a:schemeClr val="accent6"/>
                          </a:solidFill>
                        </a:rPr>
                        <a:t>11</a:t>
                      </a:r>
                      <a:endParaRPr kumimoji="1" lang="ja-JP" altLang="en-US" sz="1050" dirty="0">
                        <a:solidFill>
                          <a:schemeClr val="accent6"/>
                        </a:solidFill>
                      </a:endParaRPr>
                    </a:p>
                  </a:txBody>
                  <a:tcPr marL="68400" marR="68400" anchor="ctr"/>
                </a:tc>
                <a:extLst>
                  <a:ext uri="{0D108BD9-81ED-4DB2-BD59-A6C34878D82A}">
                    <a16:rowId xmlns:a16="http://schemas.microsoft.com/office/drawing/2014/main" val="10002"/>
                  </a:ext>
                </a:extLst>
              </a:tr>
              <a:tr h="231424">
                <a:tc>
                  <a:txBody>
                    <a:bodyPr/>
                    <a:lstStyle/>
                    <a:p>
                      <a:pPr algn="dist"/>
                      <a:r>
                        <a:rPr kumimoji="1" lang="en-US" altLang="ja-JP" sz="1050" dirty="0">
                          <a:solidFill>
                            <a:srgbClr val="FF0000"/>
                          </a:solidFill>
                        </a:rPr>
                        <a:t>12</a:t>
                      </a:r>
                      <a:endParaRPr kumimoji="1" lang="ja-JP" altLang="en-US" sz="1050" dirty="0">
                        <a:solidFill>
                          <a:srgbClr val="FF0000"/>
                        </a:solidFill>
                      </a:endParaRPr>
                    </a:p>
                  </a:txBody>
                  <a:tcPr marL="68400" marR="68400" anchor="ctr"/>
                </a:tc>
                <a:tc>
                  <a:txBody>
                    <a:bodyPr/>
                    <a:lstStyle/>
                    <a:p>
                      <a:pPr algn="dist"/>
                      <a:r>
                        <a:rPr kumimoji="1" lang="en-US" altLang="ja-JP" sz="1050" dirty="0"/>
                        <a:t>13</a:t>
                      </a:r>
                      <a:endParaRPr kumimoji="1" lang="ja-JP" altLang="en-US" sz="1050" dirty="0"/>
                    </a:p>
                  </a:txBody>
                  <a:tcPr marL="68400" marR="68400" anchor="ctr"/>
                </a:tc>
                <a:tc>
                  <a:txBody>
                    <a:bodyPr/>
                    <a:lstStyle/>
                    <a:p>
                      <a:pPr algn="dist"/>
                      <a:r>
                        <a:rPr kumimoji="1" lang="en-US" altLang="ja-JP" sz="1050" dirty="0"/>
                        <a:t>14</a:t>
                      </a:r>
                      <a:endParaRPr kumimoji="1" lang="ja-JP" altLang="en-US" sz="1050" dirty="0"/>
                    </a:p>
                  </a:txBody>
                  <a:tcPr marL="68400" marR="68400" anchor="ctr"/>
                </a:tc>
                <a:tc>
                  <a:txBody>
                    <a:bodyPr/>
                    <a:lstStyle/>
                    <a:p>
                      <a:pPr algn="dist"/>
                      <a:r>
                        <a:rPr kumimoji="1" lang="en-US" altLang="ja-JP" sz="1050" dirty="0"/>
                        <a:t>15</a:t>
                      </a:r>
                      <a:endParaRPr kumimoji="1" lang="ja-JP" altLang="en-US" sz="1050" dirty="0"/>
                    </a:p>
                  </a:txBody>
                  <a:tcPr marL="68400" marR="68400" anchor="ctr"/>
                </a:tc>
                <a:tc>
                  <a:txBody>
                    <a:bodyPr/>
                    <a:lstStyle/>
                    <a:p>
                      <a:pPr algn="dist"/>
                      <a:r>
                        <a:rPr kumimoji="1" lang="en-US" altLang="ja-JP" sz="1050" dirty="0"/>
                        <a:t>16</a:t>
                      </a:r>
                      <a:endParaRPr kumimoji="1" lang="ja-JP" altLang="en-US" sz="1050" dirty="0"/>
                    </a:p>
                  </a:txBody>
                  <a:tcPr marL="68400" marR="68400" anchor="ctr"/>
                </a:tc>
                <a:tc>
                  <a:txBody>
                    <a:bodyPr/>
                    <a:lstStyle/>
                    <a:p>
                      <a:pPr algn="dist"/>
                      <a:r>
                        <a:rPr kumimoji="1" lang="en-US" altLang="ja-JP" sz="1050" dirty="0"/>
                        <a:t>17</a:t>
                      </a:r>
                      <a:endParaRPr kumimoji="1" lang="ja-JP" altLang="en-US" sz="1050" dirty="0"/>
                    </a:p>
                  </a:txBody>
                  <a:tcPr marL="68400" marR="68400" anchor="ctr"/>
                </a:tc>
                <a:tc>
                  <a:txBody>
                    <a:bodyPr/>
                    <a:lstStyle/>
                    <a:p>
                      <a:pPr algn="dist"/>
                      <a:r>
                        <a:rPr kumimoji="1" lang="en-US" altLang="ja-JP" sz="1050" dirty="0">
                          <a:solidFill>
                            <a:schemeClr val="accent6"/>
                          </a:solidFill>
                        </a:rPr>
                        <a:t>18</a:t>
                      </a:r>
                      <a:endParaRPr kumimoji="1" lang="ja-JP" altLang="en-US" sz="1050" dirty="0">
                        <a:solidFill>
                          <a:schemeClr val="accent6"/>
                        </a:solidFill>
                      </a:endParaRPr>
                    </a:p>
                  </a:txBody>
                  <a:tcPr marL="68400" marR="68400" anchor="ctr"/>
                </a:tc>
                <a:extLst>
                  <a:ext uri="{0D108BD9-81ED-4DB2-BD59-A6C34878D82A}">
                    <a16:rowId xmlns:a16="http://schemas.microsoft.com/office/drawing/2014/main" val="10003"/>
                  </a:ext>
                </a:extLst>
              </a:tr>
              <a:tr h="231424">
                <a:tc>
                  <a:txBody>
                    <a:bodyPr/>
                    <a:lstStyle/>
                    <a:p>
                      <a:pPr algn="dist"/>
                      <a:r>
                        <a:rPr kumimoji="1" lang="en-US" altLang="ja-JP" sz="1050" dirty="0">
                          <a:solidFill>
                            <a:srgbClr val="FF0000"/>
                          </a:solidFill>
                        </a:rPr>
                        <a:t>19</a:t>
                      </a:r>
                      <a:endParaRPr kumimoji="1" lang="ja-JP" altLang="en-US" sz="1050" dirty="0">
                        <a:solidFill>
                          <a:srgbClr val="FF0000"/>
                        </a:solidFill>
                      </a:endParaRPr>
                    </a:p>
                  </a:txBody>
                  <a:tcPr marL="68400" marR="68400" anchor="ctr"/>
                </a:tc>
                <a:tc>
                  <a:txBody>
                    <a:bodyPr/>
                    <a:lstStyle/>
                    <a:p>
                      <a:pPr algn="dist"/>
                      <a:r>
                        <a:rPr kumimoji="1" lang="en-US" altLang="ja-JP" sz="1050" dirty="0">
                          <a:solidFill>
                            <a:srgbClr val="FF0000"/>
                          </a:solidFill>
                        </a:rPr>
                        <a:t>20</a:t>
                      </a:r>
                      <a:endParaRPr kumimoji="1" lang="ja-JP" altLang="en-US" sz="1050" dirty="0">
                        <a:solidFill>
                          <a:srgbClr val="FF0000"/>
                        </a:solidFill>
                      </a:endParaRPr>
                    </a:p>
                  </a:txBody>
                  <a:tcPr marL="68400" marR="68400" anchor="ctr"/>
                </a:tc>
                <a:tc>
                  <a:txBody>
                    <a:bodyPr/>
                    <a:lstStyle/>
                    <a:p>
                      <a:pPr algn="dist"/>
                      <a:r>
                        <a:rPr kumimoji="1" lang="en-US" altLang="ja-JP" sz="1050" dirty="0"/>
                        <a:t>21</a:t>
                      </a:r>
                      <a:endParaRPr kumimoji="1" lang="ja-JP" altLang="en-US" sz="1050" dirty="0"/>
                    </a:p>
                  </a:txBody>
                  <a:tcPr marL="68400" marR="68400" anchor="ctr"/>
                </a:tc>
                <a:tc>
                  <a:txBody>
                    <a:bodyPr/>
                    <a:lstStyle/>
                    <a:p>
                      <a:pPr algn="dist"/>
                      <a:r>
                        <a:rPr kumimoji="1" lang="en-US" altLang="ja-JP" sz="1050" dirty="0"/>
                        <a:t>22</a:t>
                      </a:r>
                      <a:endParaRPr kumimoji="1" lang="ja-JP" altLang="en-US" sz="1050" dirty="0"/>
                    </a:p>
                  </a:txBody>
                  <a:tcPr marL="68400" marR="68400" anchor="ctr"/>
                </a:tc>
                <a:tc>
                  <a:txBody>
                    <a:bodyPr/>
                    <a:lstStyle/>
                    <a:p>
                      <a:pPr algn="dist"/>
                      <a:r>
                        <a:rPr kumimoji="1" lang="en-US" altLang="ja-JP" sz="1050" dirty="0"/>
                        <a:t>23</a:t>
                      </a:r>
                      <a:endParaRPr kumimoji="1" lang="ja-JP" altLang="en-US" sz="1050" dirty="0"/>
                    </a:p>
                  </a:txBody>
                  <a:tcPr marL="68400" marR="68400" anchor="ctr"/>
                </a:tc>
                <a:tc>
                  <a:txBody>
                    <a:bodyPr/>
                    <a:lstStyle/>
                    <a:p>
                      <a:pPr algn="dist"/>
                      <a:r>
                        <a:rPr kumimoji="1" lang="en-US" altLang="ja-JP" sz="1050" dirty="0"/>
                        <a:t>24</a:t>
                      </a:r>
                      <a:endParaRPr kumimoji="1" lang="ja-JP" altLang="en-US" sz="1050" dirty="0"/>
                    </a:p>
                  </a:txBody>
                  <a:tcPr marL="68400" marR="68400" anchor="ctr"/>
                </a:tc>
                <a:tc>
                  <a:txBody>
                    <a:bodyPr/>
                    <a:lstStyle/>
                    <a:p>
                      <a:pPr algn="dist"/>
                      <a:r>
                        <a:rPr kumimoji="1" lang="en-US" altLang="ja-JP" sz="1050" dirty="0">
                          <a:solidFill>
                            <a:schemeClr val="accent6"/>
                          </a:solidFill>
                        </a:rPr>
                        <a:t>25</a:t>
                      </a:r>
                      <a:endParaRPr kumimoji="1" lang="ja-JP" altLang="en-US" sz="1050" dirty="0">
                        <a:solidFill>
                          <a:schemeClr val="accent6"/>
                        </a:solidFill>
                      </a:endParaRPr>
                    </a:p>
                  </a:txBody>
                  <a:tcPr marL="68400" marR="68400" anchor="ctr"/>
                </a:tc>
                <a:extLst>
                  <a:ext uri="{0D108BD9-81ED-4DB2-BD59-A6C34878D82A}">
                    <a16:rowId xmlns:a16="http://schemas.microsoft.com/office/drawing/2014/main" val="10004"/>
                  </a:ext>
                </a:extLst>
              </a:tr>
              <a:tr h="231424">
                <a:tc>
                  <a:txBody>
                    <a:bodyPr/>
                    <a:lstStyle/>
                    <a:p>
                      <a:pPr algn="dist"/>
                      <a:r>
                        <a:rPr kumimoji="1" lang="en-US" altLang="ja-JP" sz="1050" dirty="0">
                          <a:solidFill>
                            <a:srgbClr val="FF0000"/>
                          </a:solidFill>
                        </a:rPr>
                        <a:t>26</a:t>
                      </a:r>
                      <a:endParaRPr kumimoji="1" lang="ja-JP" altLang="en-US" sz="1050" dirty="0">
                        <a:solidFill>
                          <a:srgbClr val="FF0000"/>
                        </a:solidFill>
                      </a:endParaRPr>
                    </a:p>
                  </a:txBody>
                  <a:tcPr marL="68400" marR="68400" anchor="ctr"/>
                </a:tc>
                <a:tc>
                  <a:txBody>
                    <a:bodyPr/>
                    <a:lstStyle/>
                    <a:p>
                      <a:pPr algn="dist"/>
                      <a:r>
                        <a:rPr kumimoji="1" lang="en-US" altLang="ja-JP" sz="1050" dirty="0"/>
                        <a:t>27</a:t>
                      </a:r>
                      <a:endParaRPr kumimoji="1" lang="ja-JP" altLang="en-US" sz="1050" dirty="0"/>
                    </a:p>
                  </a:txBody>
                  <a:tcPr marL="68400" marR="68400" anchor="ctr"/>
                </a:tc>
                <a:tc>
                  <a:txBody>
                    <a:bodyPr/>
                    <a:lstStyle/>
                    <a:p>
                      <a:pPr algn="dist"/>
                      <a:r>
                        <a:rPr kumimoji="1" lang="en-US" altLang="ja-JP" sz="1050" dirty="0"/>
                        <a:t>28</a:t>
                      </a:r>
                      <a:endParaRPr kumimoji="1" lang="ja-JP" altLang="en-US" sz="1050" dirty="0"/>
                    </a:p>
                  </a:txBody>
                  <a:tcPr marL="68400" marR="68400" anchor="ctr"/>
                </a:tc>
                <a:tc>
                  <a:txBody>
                    <a:bodyPr/>
                    <a:lstStyle/>
                    <a:p>
                      <a:pPr algn="dist"/>
                      <a:r>
                        <a:rPr kumimoji="1" lang="en-US" altLang="ja-JP" sz="1050" dirty="0"/>
                        <a:t>29</a:t>
                      </a:r>
                      <a:endParaRPr kumimoji="1" lang="ja-JP" altLang="en-US" sz="1050" dirty="0"/>
                    </a:p>
                  </a:txBody>
                  <a:tcPr marL="68400" marR="68400" anchor="ctr"/>
                </a:tc>
                <a:tc>
                  <a:txBody>
                    <a:bodyPr/>
                    <a:lstStyle/>
                    <a:p>
                      <a:pPr algn="dist"/>
                      <a:r>
                        <a:rPr kumimoji="1" lang="en-US" altLang="ja-JP" sz="1050" dirty="0"/>
                        <a:t>30</a:t>
                      </a:r>
                      <a:endParaRPr kumimoji="1" lang="ja-JP" altLang="en-US" sz="1050" dirty="0"/>
                    </a:p>
                  </a:txBody>
                  <a:tcPr marL="68400" marR="68400" anchor="ctr"/>
                </a:tc>
                <a:tc>
                  <a:txBody>
                    <a:bodyPr/>
                    <a:lstStyle/>
                    <a:p>
                      <a:pPr algn="dist"/>
                      <a:r>
                        <a:rPr kumimoji="1" lang="en-US" altLang="ja-JP" sz="1050" dirty="0"/>
                        <a:t>31</a:t>
                      </a:r>
                      <a:endParaRPr kumimoji="1" lang="ja-JP" altLang="en-US" sz="1050" dirty="0"/>
                    </a:p>
                  </a:txBody>
                  <a:tcPr marL="68400" marR="68400" anchor="ctr"/>
                </a:tc>
                <a:tc>
                  <a:txBody>
                    <a:bodyPr/>
                    <a:lstStyle/>
                    <a:p>
                      <a:pPr algn="dist"/>
                      <a:endParaRPr kumimoji="1" lang="ja-JP" altLang="en-US" sz="1050" dirty="0">
                        <a:solidFill>
                          <a:schemeClr val="accent6"/>
                        </a:solidFill>
                      </a:endParaRPr>
                    </a:p>
                  </a:txBody>
                  <a:tcPr marL="68400" marR="68400" anchor="ctr"/>
                </a:tc>
                <a:extLst>
                  <a:ext uri="{0D108BD9-81ED-4DB2-BD59-A6C34878D82A}">
                    <a16:rowId xmlns:a16="http://schemas.microsoft.com/office/drawing/2014/main" val="10005"/>
                  </a:ext>
                </a:extLst>
              </a:tr>
            </a:tbl>
          </a:graphicData>
        </a:graphic>
      </p:graphicFrame>
      <p:sp>
        <p:nvSpPr>
          <p:cNvPr id="39" name="テキスト ボックス 38"/>
          <p:cNvSpPr txBox="1"/>
          <p:nvPr/>
        </p:nvSpPr>
        <p:spPr>
          <a:xfrm>
            <a:off x="4770932" y="1360580"/>
            <a:ext cx="1771967" cy="253916"/>
          </a:xfrm>
          <a:prstGeom prst="rect">
            <a:avLst/>
          </a:prstGeom>
          <a:noFill/>
        </p:spPr>
        <p:txBody>
          <a:bodyPr wrap="square" rtlCol="0">
            <a:spAutoFit/>
          </a:bodyPr>
          <a:lstStyle/>
          <a:p>
            <a:r>
              <a:rPr kumimoji="1" lang="en-US" altLang="ja-JP" sz="1050" dirty="0"/>
              <a:t>6</a:t>
            </a:r>
            <a:r>
              <a:rPr kumimoji="1" lang="ja-JP" altLang="en-US" sz="1050" dirty="0"/>
              <a:t>日、</a:t>
            </a:r>
            <a:r>
              <a:rPr kumimoji="1" lang="en-US" altLang="ja-JP" sz="1050" dirty="0"/>
              <a:t>13</a:t>
            </a:r>
            <a:r>
              <a:rPr kumimoji="1" lang="ja-JP" altLang="en-US" sz="1050" dirty="0"/>
              <a:t>日、</a:t>
            </a:r>
            <a:r>
              <a:rPr kumimoji="1" lang="en-US" altLang="ja-JP" sz="1050" dirty="0"/>
              <a:t>27</a:t>
            </a:r>
            <a:r>
              <a:rPr kumimoji="1" lang="ja-JP" altLang="en-US" sz="1050" dirty="0"/>
              <a:t>日に動作</a:t>
            </a:r>
          </a:p>
        </p:txBody>
      </p:sp>
      <p:sp>
        <p:nvSpPr>
          <p:cNvPr id="43" name="円/楕円 42"/>
          <p:cNvSpPr/>
          <p:nvPr/>
        </p:nvSpPr>
        <p:spPr bwMode="auto">
          <a:xfrm>
            <a:off x="6883458" y="2083575"/>
            <a:ext cx="216024" cy="216024"/>
          </a:xfrm>
          <a:prstGeom prst="ellipse">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6" name="右矢印 45"/>
          <p:cNvSpPr/>
          <p:nvPr/>
        </p:nvSpPr>
        <p:spPr bwMode="auto">
          <a:xfrm>
            <a:off x="4662920" y="2064171"/>
            <a:ext cx="1844135" cy="340883"/>
          </a:xfrm>
          <a:prstGeom prst="rightArrow">
            <a:avLst/>
          </a:prstGeom>
          <a:solidFill>
            <a:srgbClr val="FF0000"/>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5" name="テキスト ボックス 44"/>
          <p:cNvSpPr txBox="1"/>
          <p:nvPr/>
        </p:nvSpPr>
        <p:spPr>
          <a:xfrm>
            <a:off x="4644008" y="2113566"/>
            <a:ext cx="1954066" cy="253916"/>
          </a:xfrm>
          <a:prstGeom prst="rect">
            <a:avLst/>
          </a:prstGeom>
          <a:noFill/>
        </p:spPr>
        <p:txBody>
          <a:bodyPr wrap="square" rtlCol="0">
            <a:spAutoFit/>
          </a:bodyPr>
          <a:lstStyle/>
          <a:p>
            <a:r>
              <a:rPr kumimoji="1" lang="en-US" altLang="ja-JP" sz="1050" dirty="0"/>
              <a:t>6</a:t>
            </a:r>
            <a:r>
              <a:rPr kumimoji="1" lang="ja-JP" altLang="en-US" sz="1050" dirty="0"/>
              <a:t>日、</a:t>
            </a:r>
            <a:r>
              <a:rPr kumimoji="1" lang="en-US" altLang="ja-JP" sz="1050" dirty="0"/>
              <a:t>13</a:t>
            </a:r>
            <a:r>
              <a:rPr kumimoji="1" lang="ja-JP" altLang="en-US" sz="1050" dirty="0"/>
              <a:t>日、</a:t>
            </a:r>
            <a:r>
              <a:rPr kumimoji="1" lang="en-US" altLang="ja-JP" sz="1050" dirty="0"/>
              <a:t>20</a:t>
            </a:r>
            <a:r>
              <a:rPr kumimoji="1" lang="ja-JP" altLang="en-US" sz="1050" dirty="0"/>
              <a:t>日、</a:t>
            </a:r>
            <a:r>
              <a:rPr kumimoji="1" lang="en-US" altLang="ja-JP" sz="1050" dirty="0"/>
              <a:t>27</a:t>
            </a:r>
            <a:r>
              <a:rPr kumimoji="1" lang="ja-JP" altLang="en-US" sz="1050" dirty="0"/>
              <a:t>日に動作</a:t>
            </a:r>
          </a:p>
        </p:txBody>
      </p:sp>
      <p:sp>
        <p:nvSpPr>
          <p:cNvPr id="48" name="テキスト ボックス 47"/>
          <p:cNvSpPr txBox="1"/>
          <p:nvPr/>
        </p:nvSpPr>
        <p:spPr>
          <a:xfrm>
            <a:off x="4948936" y="1209586"/>
            <a:ext cx="1252175" cy="253916"/>
          </a:xfrm>
          <a:prstGeom prst="rect">
            <a:avLst/>
          </a:prstGeom>
          <a:noFill/>
        </p:spPr>
        <p:txBody>
          <a:bodyPr wrap="square" rtlCol="0">
            <a:spAutoFit/>
          </a:bodyPr>
          <a:lstStyle/>
          <a:p>
            <a:r>
              <a:rPr kumimoji="1" lang="en-US" altLang="ja-JP" sz="1050" dirty="0">
                <a:solidFill>
                  <a:srgbClr val="000000"/>
                </a:solidFill>
              </a:rPr>
              <a:t>2015</a:t>
            </a:r>
            <a:r>
              <a:rPr kumimoji="1" lang="ja-JP" altLang="en-US" sz="1050" dirty="0">
                <a:solidFill>
                  <a:srgbClr val="000000"/>
                </a:solidFill>
              </a:rPr>
              <a:t>年</a:t>
            </a:r>
            <a:r>
              <a:rPr kumimoji="1" lang="en-US" altLang="ja-JP" sz="1050" dirty="0">
                <a:solidFill>
                  <a:srgbClr val="000000"/>
                </a:solidFill>
              </a:rPr>
              <a:t>7</a:t>
            </a:r>
            <a:r>
              <a:rPr kumimoji="1" lang="ja-JP" altLang="en-US" sz="1050" dirty="0">
                <a:solidFill>
                  <a:srgbClr val="000000"/>
                </a:solidFill>
              </a:rPr>
              <a:t>月の場合</a:t>
            </a:r>
          </a:p>
        </p:txBody>
      </p:sp>
      <p:sp>
        <p:nvSpPr>
          <p:cNvPr id="49" name="テキスト ボックス 48"/>
          <p:cNvSpPr txBox="1"/>
          <p:nvPr/>
        </p:nvSpPr>
        <p:spPr>
          <a:xfrm>
            <a:off x="4948936" y="1943772"/>
            <a:ext cx="1305271" cy="253916"/>
          </a:xfrm>
          <a:prstGeom prst="rect">
            <a:avLst/>
          </a:prstGeom>
          <a:noFill/>
        </p:spPr>
        <p:txBody>
          <a:bodyPr wrap="square" rtlCol="0">
            <a:spAutoFit/>
          </a:bodyPr>
          <a:lstStyle/>
          <a:p>
            <a:r>
              <a:rPr kumimoji="1" lang="en-US" altLang="ja-JP" sz="1050" dirty="0">
                <a:solidFill>
                  <a:srgbClr val="000000"/>
                </a:solidFill>
              </a:rPr>
              <a:t>2015</a:t>
            </a:r>
            <a:r>
              <a:rPr kumimoji="1" lang="ja-JP" altLang="en-US" sz="1050" dirty="0">
                <a:solidFill>
                  <a:srgbClr val="000000"/>
                </a:solidFill>
              </a:rPr>
              <a:t>年</a:t>
            </a:r>
            <a:r>
              <a:rPr kumimoji="1" lang="en-US" altLang="ja-JP" sz="1050" dirty="0">
                <a:solidFill>
                  <a:srgbClr val="000000"/>
                </a:solidFill>
              </a:rPr>
              <a:t>7</a:t>
            </a:r>
            <a:r>
              <a:rPr kumimoji="1" lang="ja-JP" altLang="en-US" sz="1050" dirty="0">
                <a:solidFill>
                  <a:srgbClr val="000000"/>
                </a:solidFill>
              </a:rPr>
              <a:t>月の場合</a:t>
            </a:r>
          </a:p>
        </p:txBody>
      </p:sp>
      <p:sp>
        <p:nvSpPr>
          <p:cNvPr id="44" name="円/楕円 43"/>
          <p:cNvSpPr/>
          <p:nvPr/>
        </p:nvSpPr>
        <p:spPr bwMode="auto">
          <a:xfrm>
            <a:off x="6883458" y="1572807"/>
            <a:ext cx="216024" cy="216024"/>
          </a:xfrm>
          <a:prstGeom prst="ellipse">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7" name="円/楕円 46"/>
          <p:cNvSpPr/>
          <p:nvPr/>
        </p:nvSpPr>
        <p:spPr bwMode="auto">
          <a:xfrm>
            <a:off x="6886411" y="1823630"/>
            <a:ext cx="216024" cy="216024"/>
          </a:xfrm>
          <a:prstGeom prst="ellipse">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50" name="円/楕円 49"/>
          <p:cNvSpPr/>
          <p:nvPr/>
        </p:nvSpPr>
        <p:spPr bwMode="auto">
          <a:xfrm>
            <a:off x="6883458" y="2329585"/>
            <a:ext cx="216024" cy="216024"/>
          </a:xfrm>
          <a:prstGeom prst="ellipse">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51" name="円/楕円 40"/>
          <p:cNvSpPr/>
          <p:nvPr/>
        </p:nvSpPr>
        <p:spPr bwMode="auto">
          <a:xfrm>
            <a:off x="6883458" y="1574341"/>
            <a:ext cx="108012" cy="216024"/>
          </a:xfrm>
          <a:custGeom>
            <a:avLst/>
            <a:gdLst>
              <a:gd name="connsiteX0" fmla="*/ 0 w 216024"/>
              <a:gd name="connsiteY0" fmla="*/ 108012 h 216024"/>
              <a:gd name="connsiteX1" fmla="*/ 108012 w 216024"/>
              <a:gd name="connsiteY1" fmla="*/ 0 h 216024"/>
              <a:gd name="connsiteX2" fmla="*/ 216024 w 216024"/>
              <a:gd name="connsiteY2" fmla="*/ 108012 h 216024"/>
              <a:gd name="connsiteX3" fmla="*/ 108012 w 216024"/>
              <a:gd name="connsiteY3" fmla="*/ 216024 h 216024"/>
              <a:gd name="connsiteX4" fmla="*/ 0 w 216024"/>
              <a:gd name="connsiteY4" fmla="*/ 108012 h 216024"/>
              <a:gd name="connsiteX0" fmla="*/ 108012 w 307464"/>
              <a:gd name="connsiteY0" fmla="*/ 216024 h 216024"/>
              <a:gd name="connsiteX1" fmla="*/ 0 w 307464"/>
              <a:gd name="connsiteY1" fmla="*/ 108012 h 216024"/>
              <a:gd name="connsiteX2" fmla="*/ 108012 w 307464"/>
              <a:gd name="connsiteY2" fmla="*/ 0 h 216024"/>
              <a:gd name="connsiteX3" fmla="*/ 307464 w 307464"/>
              <a:gd name="connsiteY3" fmla="*/ 199452 h 216024"/>
              <a:gd name="connsiteX0" fmla="*/ 108012 w 108012"/>
              <a:gd name="connsiteY0" fmla="*/ 216024 h 216024"/>
              <a:gd name="connsiteX1" fmla="*/ 0 w 108012"/>
              <a:gd name="connsiteY1" fmla="*/ 108012 h 216024"/>
              <a:gd name="connsiteX2" fmla="*/ 108012 w 108012"/>
              <a:gd name="connsiteY2" fmla="*/ 0 h 216024"/>
            </a:gdLst>
            <a:ahLst/>
            <a:cxnLst>
              <a:cxn ang="0">
                <a:pos x="connsiteX0" y="connsiteY0"/>
              </a:cxn>
              <a:cxn ang="0">
                <a:pos x="connsiteX1" y="connsiteY1"/>
              </a:cxn>
              <a:cxn ang="0">
                <a:pos x="connsiteX2" y="connsiteY2"/>
              </a:cxn>
            </a:cxnLst>
            <a:rect l="l" t="t" r="r" b="b"/>
            <a:pathLst>
              <a:path w="108012" h="216024">
                <a:moveTo>
                  <a:pt x="108012" y="216024"/>
                </a:moveTo>
                <a:cubicBezTo>
                  <a:pt x="48359" y="216024"/>
                  <a:pt x="0" y="167665"/>
                  <a:pt x="0" y="108012"/>
                </a:cubicBezTo>
                <a:cubicBezTo>
                  <a:pt x="0" y="48359"/>
                  <a:pt x="48359" y="0"/>
                  <a:pt x="108012" y="0"/>
                </a:cubicBezTo>
              </a:path>
            </a:pathLst>
          </a:custGeom>
          <a:noFill/>
          <a:ln w="19050"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52" name="円/楕円 40"/>
          <p:cNvSpPr/>
          <p:nvPr/>
        </p:nvSpPr>
        <p:spPr bwMode="auto">
          <a:xfrm>
            <a:off x="6883458" y="1825056"/>
            <a:ext cx="108012" cy="216024"/>
          </a:xfrm>
          <a:custGeom>
            <a:avLst/>
            <a:gdLst>
              <a:gd name="connsiteX0" fmla="*/ 0 w 216024"/>
              <a:gd name="connsiteY0" fmla="*/ 108012 h 216024"/>
              <a:gd name="connsiteX1" fmla="*/ 108012 w 216024"/>
              <a:gd name="connsiteY1" fmla="*/ 0 h 216024"/>
              <a:gd name="connsiteX2" fmla="*/ 216024 w 216024"/>
              <a:gd name="connsiteY2" fmla="*/ 108012 h 216024"/>
              <a:gd name="connsiteX3" fmla="*/ 108012 w 216024"/>
              <a:gd name="connsiteY3" fmla="*/ 216024 h 216024"/>
              <a:gd name="connsiteX4" fmla="*/ 0 w 216024"/>
              <a:gd name="connsiteY4" fmla="*/ 108012 h 216024"/>
              <a:gd name="connsiteX0" fmla="*/ 108012 w 307464"/>
              <a:gd name="connsiteY0" fmla="*/ 216024 h 216024"/>
              <a:gd name="connsiteX1" fmla="*/ 0 w 307464"/>
              <a:gd name="connsiteY1" fmla="*/ 108012 h 216024"/>
              <a:gd name="connsiteX2" fmla="*/ 108012 w 307464"/>
              <a:gd name="connsiteY2" fmla="*/ 0 h 216024"/>
              <a:gd name="connsiteX3" fmla="*/ 307464 w 307464"/>
              <a:gd name="connsiteY3" fmla="*/ 199452 h 216024"/>
              <a:gd name="connsiteX0" fmla="*/ 108012 w 108012"/>
              <a:gd name="connsiteY0" fmla="*/ 216024 h 216024"/>
              <a:gd name="connsiteX1" fmla="*/ 0 w 108012"/>
              <a:gd name="connsiteY1" fmla="*/ 108012 h 216024"/>
              <a:gd name="connsiteX2" fmla="*/ 108012 w 108012"/>
              <a:gd name="connsiteY2" fmla="*/ 0 h 216024"/>
            </a:gdLst>
            <a:ahLst/>
            <a:cxnLst>
              <a:cxn ang="0">
                <a:pos x="connsiteX0" y="connsiteY0"/>
              </a:cxn>
              <a:cxn ang="0">
                <a:pos x="connsiteX1" y="connsiteY1"/>
              </a:cxn>
              <a:cxn ang="0">
                <a:pos x="connsiteX2" y="connsiteY2"/>
              </a:cxn>
            </a:cxnLst>
            <a:rect l="l" t="t" r="r" b="b"/>
            <a:pathLst>
              <a:path w="108012" h="216024">
                <a:moveTo>
                  <a:pt x="108012" y="216024"/>
                </a:moveTo>
                <a:cubicBezTo>
                  <a:pt x="48359" y="216024"/>
                  <a:pt x="0" y="167665"/>
                  <a:pt x="0" y="108012"/>
                </a:cubicBezTo>
                <a:cubicBezTo>
                  <a:pt x="0" y="48359"/>
                  <a:pt x="48359" y="0"/>
                  <a:pt x="108012" y="0"/>
                </a:cubicBezTo>
              </a:path>
            </a:pathLst>
          </a:custGeom>
          <a:noFill/>
          <a:ln w="19050"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1" name="円/楕円 40"/>
          <p:cNvSpPr/>
          <p:nvPr/>
        </p:nvSpPr>
        <p:spPr bwMode="auto">
          <a:xfrm>
            <a:off x="6883458" y="2330319"/>
            <a:ext cx="108012" cy="216024"/>
          </a:xfrm>
          <a:custGeom>
            <a:avLst/>
            <a:gdLst>
              <a:gd name="connsiteX0" fmla="*/ 0 w 216024"/>
              <a:gd name="connsiteY0" fmla="*/ 108012 h 216024"/>
              <a:gd name="connsiteX1" fmla="*/ 108012 w 216024"/>
              <a:gd name="connsiteY1" fmla="*/ 0 h 216024"/>
              <a:gd name="connsiteX2" fmla="*/ 216024 w 216024"/>
              <a:gd name="connsiteY2" fmla="*/ 108012 h 216024"/>
              <a:gd name="connsiteX3" fmla="*/ 108012 w 216024"/>
              <a:gd name="connsiteY3" fmla="*/ 216024 h 216024"/>
              <a:gd name="connsiteX4" fmla="*/ 0 w 216024"/>
              <a:gd name="connsiteY4" fmla="*/ 108012 h 216024"/>
              <a:gd name="connsiteX0" fmla="*/ 108012 w 307464"/>
              <a:gd name="connsiteY0" fmla="*/ 216024 h 216024"/>
              <a:gd name="connsiteX1" fmla="*/ 0 w 307464"/>
              <a:gd name="connsiteY1" fmla="*/ 108012 h 216024"/>
              <a:gd name="connsiteX2" fmla="*/ 108012 w 307464"/>
              <a:gd name="connsiteY2" fmla="*/ 0 h 216024"/>
              <a:gd name="connsiteX3" fmla="*/ 307464 w 307464"/>
              <a:gd name="connsiteY3" fmla="*/ 199452 h 216024"/>
              <a:gd name="connsiteX0" fmla="*/ 108012 w 108012"/>
              <a:gd name="connsiteY0" fmla="*/ 216024 h 216024"/>
              <a:gd name="connsiteX1" fmla="*/ 0 w 108012"/>
              <a:gd name="connsiteY1" fmla="*/ 108012 h 216024"/>
              <a:gd name="connsiteX2" fmla="*/ 108012 w 108012"/>
              <a:gd name="connsiteY2" fmla="*/ 0 h 216024"/>
            </a:gdLst>
            <a:ahLst/>
            <a:cxnLst>
              <a:cxn ang="0">
                <a:pos x="connsiteX0" y="connsiteY0"/>
              </a:cxn>
              <a:cxn ang="0">
                <a:pos x="connsiteX1" y="connsiteY1"/>
              </a:cxn>
              <a:cxn ang="0">
                <a:pos x="connsiteX2" y="connsiteY2"/>
              </a:cxn>
            </a:cxnLst>
            <a:rect l="l" t="t" r="r" b="b"/>
            <a:pathLst>
              <a:path w="108012" h="216024">
                <a:moveTo>
                  <a:pt x="108012" y="216024"/>
                </a:moveTo>
                <a:cubicBezTo>
                  <a:pt x="48359" y="216024"/>
                  <a:pt x="0" y="167665"/>
                  <a:pt x="0" y="108012"/>
                </a:cubicBezTo>
                <a:cubicBezTo>
                  <a:pt x="0" y="48359"/>
                  <a:pt x="48359" y="0"/>
                  <a:pt x="108012" y="0"/>
                </a:cubicBezTo>
              </a:path>
            </a:pathLst>
          </a:custGeom>
          <a:noFill/>
          <a:ln w="19050"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53" name="正方形/長方形 52"/>
          <p:cNvSpPr/>
          <p:nvPr/>
        </p:nvSpPr>
        <p:spPr bwMode="auto">
          <a:xfrm>
            <a:off x="5235613" y="4812695"/>
            <a:ext cx="3096779" cy="240332"/>
          </a:xfrm>
          <a:prstGeom prst="rect">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t" anchorCtr="0" compatLnSpc="1">
            <a:prstTxWarp prst="textNoShape">
              <a:avLst/>
            </a:prstTxWarp>
            <a:noAutofit/>
          </a:bodyPr>
          <a:lstStyle/>
          <a:p>
            <a:r>
              <a:rPr kumimoji="0" lang="ja-JP" altLang="en-US" sz="1000" b="0" i="0" u="none" strike="noStrike" cap="none" normalizeH="0" baseline="0" dirty="0">
                <a:ln>
                  <a:noFill/>
                </a:ln>
                <a:solidFill>
                  <a:srgbClr val="000000"/>
                </a:solidFill>
                <a:effectLst/>
                <a:latin typeface="Arial" charset="0"/>
                <a:ea typeface="ＭＳ Ｐゴシック" pitchFamily="50" charset="-128"/>
              </a:rPr>
              <a:t>②</a:t>
            </a:r>
            <a:r>
              <a:rPr lang="en-US" altLang="ja-JP" sz="1000" dirty="0">
                <a:solidFill>
                  <a:srgbClr val="000000"/>
                </a:solidFill>
                <a:latin typeface="Arial" charset="0"/>
                <a:ea typeface="ＭＳ Ｐゴシック" pitchFamily="50" charset="-128"/>
              </a:rPr>
              <a:t>[</a:t>
            </a:r>
            <a:r>
              <a:rPr lang="ja-JP" altLang="en-US" sz="1000" dirty="0">
                <a:solidFill>
                  <a:srgbClr val="000000"/>
                </a:solidFill>
                <a:latin typeface="Arial" charset="0"/>
                <a:ea typeface="ＭＳ Ｐゴシック" pitchFamily="50" charset="-128"/>
              </a:rPr>
              <a:t>月～金チェック</a:t>
            </a:r>
            <a:r>
              <a:rPr lang="en-US" altLang="ja-JP" sz="1000" dirty="0">
                <a:solidFill>
                  <a:srgbClr val="000000"/>
                </a:solidFill>
                <a:latin typeface="Arial" charset="0"/>
                <a:ea typeface="ＭＳ Ｐゴシック" pitchFamily="50" charset="-128"/>
              </a:rPr>
              <a:t>]</a:t>
            </a:r>
            <a:r>
              <a:rPr lang="ja-JP" altLang="en-US" sz="1000" dirty="0">
                <a:solidFill>
                  <a:srgbClr val="000000"/>
                </a:solidFill>
                <a:latin typeface="Arial" charset="0"/>
                <a:ea typeface="ＭＳ Ｐゴシック" pitchFamily="50" charset="-128"/>
              </a:rPr>
              <a:t>平日営業時間外アナウンス</a:t>
            </a:r>
          </a:p>
        </p:txBody>
      </p:sp>
      <p:sp>
        <p:nvSpPr>
          <p:cNvPr id="54" name="正方形/長方形 53"/>
          <p:cNvSpPr/>
          <p:nvPr/>
        </p:nvSpPr>
        <p:spPr bwMode="auto">
          <a:xfrm>
            <a:off x="5235613" y="4581128"/>
            <a:ext cx="3096779" cy="240332"/>
          </a:xfrm>
          <a:prstGeom prst="rect">
            <a:avLst/>
          </a:prstGeom>
          <a:gradFill flip="none" rotWithShape="1">
            <a:gsLst>
              <a:gs pos="0">
                <a:srgbClr val="E18101">
                  <a:tint val="66000"/>
                  <a:satMod val="160000"/>
                </a:srgbClr>
              </a:gs>
              <a:gs pos="50000">
                <a:srgbClr val="E18101">
                  <a:tint val="44500"/>
                  <a:satMod val="160000"/>
                </a:srgbClr>
              </a:gs>
              <a:gs pos="100000">
                <a:srgbClr val="E18101">
                  <a:tint val="23500"/>
                  <a:satMod val="160000"/>
                </a:srgbClr>
              </a:gs>
            </a:gsLst>
            <a:lin ang="16200000" scaled="1"/>
            <a:tileRect/>
          </a:gradFill>
          <a:ln>
            <a:no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000" b="0" i="0" u="none" strike="noStrike" cap="none" normalizeH="0" baseline="0" dirty="0">
                <a:ln>
                  <a:noFill/>
                </a:ln>
                <a:solidFill>
                  <a:srgbClr val="000000"/>
                </a:solidFill>
                <a:effectLst/>
                <a:latin typeface="Arial" charset="0"/>
                <a:ea typeface="ＭＳ Ｐゴシック" pitchFamily="50" charset="-128"/>
              </a:rPr>
              <a:t>①</a:t>
            </a:r>
            <a:r>
              <a:rPr kumimoji="0" lang="en-US" altLang="ja-JP" sz="1000" b="0" i="0" u="none" strike="noStrike" cap="none" normalizeH="0" baseline="0" dirty="0">
                <a:ln>
                  <a:noFill/>
                </a:ln>
                <a:solidFill>
                  <a:srgbClr val="000000"/>
                </a:solidFill>
                <a:effectLst/>
                <a:latin typeface="Arial" charset="0"/>
                <a:ea typeface="ＭＳ Ｐゴシック" pitchFamily="50" charset="-128"/>
              </a:rPr>
              <a:t>[</a:t>
            </a:r>
            <a:r>
              <a:rPr lang="ja-JP" altLang="en-US" sz="1000" dirty="0">
                <a:solidFill>
                  <a:srgbClr val="000000"/>
                </a:solidFill>
                <a:latin typeface="Arial" charset="0"/>
                <a:ea typeface="ＭＳ Ｐゴシック" pitchFamily="50" charset="-128"/>
              </a:rPr>
              <a:t>月～金チェック</a:t>
            </a:r>
            <a:r>
              <a:rPr kumimoji="0" lang="en-US" altLang="ja-JP" sz="1000" b="0" i="0" u="none" strike="noStrike" cap="none" normalizeH="0" baseline="0" dirty="0">
                <a:ln>
                  <a:noFill/>
                </a:ln>
                <a:solidFill>
                  <a:srgbClr val="000000"/>
                </a:solidFill>
                <a:effectLst/>
                <a:latin typeface="Arial" charset="0"/>
                <a:ea typeface="ＭＳ Ｐゴシック" pitchFamily="50" charset="-128"/>
              </a:rPr>
              <a:t>]</a:t>
            </a:r>
            <a:r>
              <a:rPr kumimoji="0" lang="ja-JP" altLang="en-US" sz="1000" b="0" i="0" u="none" strike="noStrike" cap="none" normalizeH="0" baseline="0" dirty="0">
                <a:ln>
                  <a:noFill/>
                </a:ln>
                <a:solidFill>
                  <a:srgbClr val="000000"/>
                </a:solidFill>
                <a:effectLst/>
                <a:latin typeface="Arial" charset="0"/>
                <a:ea typeface="ＭＳ Ｐゴシック" pitchFamily="50" charset="-128"/>
              </a:rPr>
              <a:t>平日営業時間内（</a:t>
            </a:r>
            <a:r>
              <a:rPr kumimoji="0" lang="en-US" altLang="ja-JP" sz="1000" b="0" i="0" u="none" strike="noStrike" cap="none" normalizeH="0" baseline="0" dirty="0">
                <a:ln>
                  <a:noFill/>
                </a:ln>
                <a:solidFill>
                  <a:srgbClr val="000000"/>
                </a:solidFill>
                <a:effectLst/>
                <a:latin typeface="Arial" charset="0"/>
                <a:ea typeface="ＭＳ Ｐゴシック" pitchFamily="50" charset="-128"/>
              </a:rPr>
              <a:t>ACD</a:t>
            </a:r>
            <a:r>
              <a:rPr kumimoji="0" lang="ja-JP" altLang="en-US" sz="1000" b="0" i="0" u="none" strike="noStrike" cap="none" normalizeH="0" baseline="0" dirty="0">
                <a:ln>
                  <a:noFill/>
                </a:ln>
                <a:solidFill>
                  <a:srgbClr val="000000"/>
                </a:solidFill>
                <a:effectLst/>
                <a:latin typeface="Arial" charset="0"/>
                <a:ea typeface="ＭＳ Ｐゴシック" pitchFamily="50" charset="-128"/>
              </a:rPr>
              <a:t>転送）</a:t>
            </a:r>
          </a:p>
        </p:txBody>
      </p:sp>
      <p:sp>
        <p:nvSpPr>
          <p:cNvPr id="55" name="下矢印 54"/>
          <p:cNvSpPr/>
          <p:nvPr/>
        </p:nvSpPr>
        <p:spPr bwMode="auto">
          <a:xfrm>
            <a:off x="5004048" y="4429870"/>
            <a:ext cx="231565" cy="1105981"/>
          </a:xfrm>
          <a:prstGeom prst="downArrow">
            <a:avLst/>
          </a:prstGeom>
          <a:solidFill>
            <a:srgbClr val="FF0000"/>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200" b="0" i="0" u="none" strike="noStrike" cap="none" normalizeH="0" baseline="0">
              <a:ln>
                <a:noFill/>
              </a:ln>
              <a:solidFill>
                <a:schemeClr val="bg1"/>
              </a:solidFill>
              <a:effectLst/>
              <a:latin typeface="Arial" charset="0"/>
              <a:ea typeface="ＭＳ Ｐゴシック" pitchFamily="50" charset="-128"/>
            </a:endParaRPr>
          </a:p>
        </p:txBody>
      </p:sp>
      <p:sp>
        <p:nvSpPr>
          <p:cNvPr id="56" name="テキスト ボックス 55"/>
          <p:cNvSpPr txBox="1"/>
          <p:nvPr/>
        </p:nvSpPr>
        <p:spPr>
          <a:xfrm>
            <a:off x="5119831" y="4378092"/>
            <a:ext cx="1273615" cy="230832"/>
          </a:xfrm>
          <a:prstGeom prst="rect">
            <a:avLst/>
          </a:prstGeom>
          <a:noFill/>
        </p:spPr>
        <p:txBody>
          <a:bodyPr wrap="square" rtlCol="0">
            <a:spAutoFit/>
          </a:bodyPr>
          <a:lstStyle/>
          <a:p>
            <a:r>
              <a:rPr kumimoji="1" lang="ja-JP" altLang="en-US" sz="900" b="1" dirty="0">
                <a:solidFill>
                  <a:srgbClr val="FF0000"/>
                </a:solidFill>
              </a:rPr>
              <a:t>上から判別</a:t>
            </a:r>
          </a:p>
        </p:txBody>
      </p:sp>
      <p:sp>
        <p:nvSpPr>
          <p:cNvPr id="57" name="下矢印 56"/>
          <p:cNvSpPr/>
          <p:nvPr/>
        </p:nvSpPr>
        <p:spPr bwMode="auto">
          <a:xfrm>
            <a:off x="5004048" y="3569778"/>
            <a:ext cx="231565" cy="655032"/>
          </a:xfrm>
          <a:prstGeom prst="downArrow">
            <a:avLst/>
          </a:prstGeom>
          <a:solidFill>
            <a:srgbClr val="FF0000"/>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200" b="0" i="0" u="none" strike="noStrike" cap="none" normalizeH="0" baseline="0">
              <a:ln>
                <a:noFill/>
              </a:ln>
              <a:solidFill>
                <a:schemeClr val="bg1"/>
              </a:solidFill>
              <a:effectLst/>
              <a:latin typeface="Arial" charset="0"/>
              <a:ea typeface="ＭＳ Ｐゴシック" pitchFamily="50" charset="-128"/>
            </a:endParaRPr>
          </a:p>
        </p:txBody>
      </p:sp>
      <p:sp>
        <p:nvSpPr>
          <p:cNvPr id="58" name="テキスト ボックス 57"/>
          <p:cNvSpPr txBox="1"/>
          <p:nvPr/>
        </p:nvSpPr>
        <p:spPr>
          <a:xfrm>
            <a:off x="5119831" y="3517999"/>
            <a:ext cx="1273615" cy="230832"/>
          </a:xfrm>
          <a:prstGeom prst="rect">
            <a:avLst/>
          </a:prstGeom>
          <a:noFill/>
        </p:spPr>
        <p:txBody>
          <a:bodyPr wrap="square" rtlCol="0">
            <a:spAutoFit/>
          </a:bodyPr>
          <a:lstStyle/>
          <a:p>
            <a:r>
              <a:rPr kumimoji="1" lang="ja-JP" altLang="en-US" sz="900" b="1" dirty="0">
                <a:solidFill>
                  <a:srgbClr val="FF0000"/>
                </a:solidFill>
              </a:rPr>
              <a:t>上から判別</a:t>
            </a:r>
          </a:p>
        </p:txBody>
      </p:sp>
      <p:sp>
        <p:nvSpPr>
          <p:cNvPr id="59" name="下矢印 58"/>
          <p:cNvSpPr/>
          <p:nvPr/>
        </p:nvSpPr>
        <p:spPr bwMode="auto">
          <a:xfrm>
            <a:off x="5004048" y="2778690"/>
            <a:ext cx="231565" cy="632123"/>
          </a:xfrm>
          <a:prstGeom prst="downArrow">
            <a:avLst/>
          </a:prstGeom>
          <a:solidFill>
            <a:srgbClr val="FF0000"/>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200" b="0" i="0" u="none" strike="noStrike" cap="none" normalizeH="0" baseline="0">
              <a:ln>
                <a:noFill/>
              </a:ln>
              <a:solidFill>
                <a:schemeClr val="bg1"/>
              </a:solidFill>
              <a:effectLst/>
              <a:latin typeface="Arial" charset="0"/>
              <a:ea typeface="ＭＳ Ｐゴシック" pitchFamily="50" charset="-128"/>
            </a:endParaRPr>
          </a:p>
        </p:txBody>
      </p:sp>
      <p:sp>
        <p:nvSpPr>
          <p:cNvPr id="60" name="テキスト ボックス 59"/>
          <p:cNvSpPr txBox="1"/>
          <p:nvPr/>
        </p:nvSpPr>
        <p:spPr>
          <a:xfrm>
            <a:off x="5119831" y="2726911"/>
            <a:ext cx="1273615" cy="230832"/>
          </a:xfrm>
          <a:prstGeom prst="rect">
            <a:avLst/>
          </a:prstGeom>
          <a:noFill/>
        </p:spPr>
        <p:txBody>
          <a:bodyPr wrap="square" rtlCol="0">
            <a:spAutoFit/>
          </a:bodyPr>
          <a:lstStyle/>
          <a:p>
            <a:r>
              <a:rPr kumimoji="1" lang="ja-JP" altLang="en-US" sz="900" b="1" dirty="0">
                <a:solidFill>
                  <a:srgbClr val="FF0000"/>
                </a:solidFill>
              </a:rPr>
              <a:t>上から判別</a:t>
            </a:r>
          </a:p>
        </p:txBody>
      </p:sp>
    </p:spTree>
    <p:extLst>
      <p:ext uri="{BB962C8B-B14F-4D97-AF65-F5344CB8AC3E}">
        <p14:creationId xmlns:p14="http://schemas.microsoft.com/office/powerpoint/2010/main" val="321885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E8FE51-EDFE-4E52-95D7-3078D6F8D2C3}" type="slidenum">
              <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endParaRPr>
          </a:p>
        </p:txBody>
      </p:sp>
      <p:sp>
        <p:nvSpPr>
          <p:cNvPr id="3" name="Rectangle 4"/>
          <p:cNvSpPr txBox="1">
            <a:spLocks noChangeArrowheads="1"/>
          </p:cNvSpPr>
          <p:nvPr/>
        </p:nvSpPr>
        <p:spPr>
          <a:xfrm>
            <a:off x="457200" y="53979"/>
            <a:ext cx="8229600" cy="638175"/>
          </a:xfrm>
          <a:prstGeom prst="rect">
            <a:avLst/>
          </a:prstGeom>
        </p:spPr>
        <p:txBody>
          <a:bodyPr/>
          <a:lst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333399"/>
                </a:solidFill>
                <a:effectLst/>
                <a:uLnTx/>
                <a:uFillTx/>
                <a:latin typeface="HGP創英角ｺﾞｼｯｸUB"/>
                <a:ea typeface="HGP創英角ｺﾞｼｯｸUB"/>
                <a:cs typeface="+mj-cs"/>
              </a:rPr>
              <a:t>お問い合わせ窓口</a:t>
            </a:r>
          </a:p>
        </p:txBody>
      </p:sp>
      <p:sp>
        <p:nvSpPr>
          <p:cNvPr id="4" name="テキスト ボックス 3"/>
          <p:cNvSpPr txBox="1"/>
          <p:nvPr/>
        </p:nvSpPr>
        <p:spPr>
          <a:xfrm>
            <a:off x="654599" y="5640791"/>
            <a:ext cx="7893055" cy="893360"/>
          </a:xfrm>
          <a:prstGeom prst="rect">
            <a:avLst/>
          </a:prstGeom>
          <a:solidFill>
            <a:schemeClr val="accent2"/>
          </a:solidFill>
        </p:spPr>
        <p:txBody>
          <a:bodyPr wrap="square" rtlCol="0" anchor="ctr"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コールセンターで、すぐに使える便利な情報を紹介中！</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err="1">
                <a:ln>
                  <a:noFill/>
                </a:ln>
                <a:solidFill>
                  <a:srgbClr val="FFFFFF"/>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公式</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Facebook</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ページに  「いいね！」 をお願いします！</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https://www.facebook.</a:t>
            </a:r>
            <a:r>
              <a:rPr kumimoji="1" lang="en-US" altLang="ja-JP" sz="1800" b="0" i="0" u="none" strike="noStrike" kern="1200" cap="none" spc="0" normalizeH="0" baseline="0" noProof="0">
                <a:ln>
                  <a:noFill/>
                </a:ln>
                <a:solidFill>
                  <a:srgbClr val="FFFFFF"/>
                </a:solidFill>
                <a:effectLst/>
                <a:uLnTx/>
                <a:uFillTx/>
                <a:latin typeface="HGP創英角ｺﾞｼｯｸUB" pitchFamily="50" charset="-128"/>
                <a:ea typeface="HGP創英角ｺﾞｼｯｸUB" pitchFamily="50" charset="-128"/>
                <a:cs typeface="+mn-cs"/>
              </a:rPr>
              <a:t>com/bluebeanofficial/</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p:txBody>
      </p:sp>
      <p:grpSp>
        <p:nvGrpSpPr>
          <p:cNvPr id="10" name="グループ化 9"/>
          <p:cNvGrpSpPr/>
          <p:nvPr/>
        </p:nvGrpSpPr>
        <p:grpSpPr>
          <a:xfrm>
            <a:off x="654601" y="963686"/>
            <a:ext cx="7705725" cy="4515861"/>
            <a:chOff x="950142" y="709290"/>
            <a:chExt cx="7705725" cy="4515862"/>
          </a:xfrm>
        </p:grpSpPr>
        <p:sp>
          <p:nvSpPr>
            <p:cNvPr id="8" name="Rectangle 28"/>
            <p:cNvSpPr>
              <a:spLocks noChangeArrowheads="1"/>
            </p:cNvSpPr>
            <p:nvPr/>
          </p:nvSpPr>
          <p:spPr bwMode="auto">
            <a:xfrm>
              <a:off x="950142" y="709290"/>
              <a:ext cx="770572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nl-NL"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お電話でのお問い合わせ</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受付時間：平日</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10</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18</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時（土日祝日、夏季休業、年末年始は除く）</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０５０－５８１０－７９７８</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お電話が繋がりましたら、音声ガイダンスに沿ってお進みください。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サポートメールアドレス</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hlinkClick r:id="rId2"/>
                </a:rPr>
                <a:t>bb-support@softsu.co.jp</a:t>
              </a:r>
              <a:endPar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endParaRPr>
            </a:p>
          </p:txBody>
        </p:sp>
        <p:sp>
          <p:nvSpPr>
            <p:cNvPr id="9" name="Rectangle 28"/>
            <p:cNvSpPr>
              <a:spLocks noChangeArrowheads="1"/>
            </p:cNvSpPr>
            <p:nvPr/>
          </p:nvSpPr>
          <p:spPr bwMode="auto">
            <a:xfrm>
              <a:off x="950142" y="3076872"/>
              <a:ext cx="7705725" cy="214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各種マニュアル、</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を用意しております。是非ご活用下さい。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サポートページ</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・サポートドキュメント</a:t>
              </a:r>
              <a:b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br>
              <a:r>
                <a:rPr kumimoji="1" lang="en-US"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3"/>
                </a:rPr>
                <a:t>https://www.bluebean365.jp/document/</a:t>
              </a:r>
              <a:endParaRPr kumimoji="1" lang="en-US"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nl-NL"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・よくある質問（</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4"/>
                </a:rPr>
                <a:t>https://www.bluebean365.jp/faq/</a:t>
              </a:r>
              <a:endPar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p:txBody>
        </p:sp>
      </p:grpSp>
      <p:pic>
        <p:nvPicPr>
          <p:cNvPr id="6" name="図 5">
            <a:extLst>
              <a:ext uri="{FF2B5EF4-FFF2-40B4-BE49-F238E27FC236}">
                <a16:creationId xmlns:a16="http://schemas.microsoft.com/office/drawing/2014/main" id="{784CE84C-4311-4DB7-B719-1E8BEB697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48" y="5727471"/>
            <a:ext cx="720000" cy="720000"/>
          </a:xfrm>
          <a:prstGeom prst="rect">
            <a:avLst/>
          </a:prstGeom>
        </p:spPr>
      </p:pic>
    </p:spTree>
    <p:extLst>
      <p:ext uri="{BB962C8B-B14F-4D97-AF65-F5344CB8AC3E}">
        <p14:creationId xmlns:p14="http://schemas.microsoft.com/office/powerpoint/2010/main" val="315374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fld id="{4C9858C4-6D6B-4791-B8A4-078982431047}" type="slidenum">
              <a:rPr lang="en-US" altLang="ja-JP" smtClean="0">
                <a:solidFill>
                  <a:srgbClr val="000000"/>
                </a:solidFill>
              </a:rPr>
              <a:pPr eaLnBrk="1" hangingPunct="1"/>
              <a:t>1</a:t>
            </a:fld>
            <a:endParaRPr lang="en-US" altLang="ja-JP">
              <a:solidFill>
                <a:srgbClr val="000000"/>
              </a:solidFill>
            </a:endParaRPr>
          </a:p>
        </p:txBody>
      </p:sp>
      <p:sp>
        <p:nvSpPr>
          <p:cNvPr id="4099" name="Rectangle 4"/>
          <p:cNvSpPr>
            <a:spLocks noChangeArrowheads="1"/>
          </p:cNvSpPr>
          <p:nvPr/>
        </p:nvSpPr>
        <p:spPr bwMode="auto">
          <a:xfrm>
            <a:off x="107504" y="105159"/>
            <a:ext cx="2852361"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rPr>
              <a:t>■IVR</a:t>
            </a:r>
            <a:r>
              <a:rPr lang="ja-JP" altLang="en-US" dirty="0">
                <a:solidFill>
                  <a:srgbClr val="000000"/>
                </a:solidFill>
              </a:rPr>
              <a:t>機能概要・イメージ図</a:t>
            </a:r>
          </a:p>
        </p:txBody>
      </p:sp>
      <p:sp>
        <p:nvSpPr>
          <p:cNvPr id="4100" name="Text Box 61"/>
          <p:cNvSpPr txBox="1">
            <a:spLocks noChangeArrowheads="1"/>
          </p:cNvSpPr>
          <p:nvPr/>
        </p:nvSpPr>
        <p:spPr bwMode="auto">
          <a:xfrm>
            <a:off x="434471" y="698463"/>
            <a:ext cx="4984750" cy="925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42900" indent="-342900"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eaLnBrk="1" hangingPunct="1">
              <a:buFont typeface="Times New Roman" pitchFamily="18" charset="0"/>
              <a:buAutoNum type="arabicPeriod"/>
            </a:pPr>
            <a:r>
              <a:rPr lang="ja-JP" altLang="en-US" dirty="0">
                <a:solidFill>
                  <a:schemeClr val="tx1"/>
                </a:solidFill>
              </a:rPr>
              <a:t>日時・曜日を指定可能なスケジューリング機能</a:t>
            </a:r>
            <a:endParaRPr lang="en-US" altLang="ja-JP" dirty="0">
              <a:solidFill>
                <a:schemeClr val="tx1"/>
              </a:solidFill>
            </a:endParaRPr>
          </a:p>
          <a:p>
            <a:pPr eaLnBrk="1" hangingPunct="1">
              <a:buFont typeface="Times New Roman" pitchFamily="18" charset="0"/>
              <a:buAutoNum type="arabicPeriod"/>
            </a:pPr>
            <a:r>
              <a:rPr lang="ja-JP" altLang="en-US" dirty="0">
                <a:solidFill>
                  <a:schemeClr val="tx1"/>
                </a:solidFill>
              </a:rPr>
              <a:t>外線及び内線転送</a:t>
            </a:r>
            <a:endParaRPr lang="en-US" altLang="ja-JP" dirty="0">
              <a:solidFill>
                <a:schemeClr val="tx1"/>
              </a:solidFill>
            </a:endParaRPr>
          </a:p>
          <a:p>
            <a:pPr eaLnBrk="1" hangingPunct="1">
              <a:buFont typeface="Times New Roman" pitchFamily="18" charset="0"/>
              <a:buAutoNum type="arabicPeriod"/>
            </a:pPr>
            <a:r>
              <a:rPr lang="ja-JP" altLang="en-US" dirty="0">
                <a:solidFill>
                  <a:schemeClr val="tx1"/>
                </a:solidFill>
              </a:rPr>
              <a:t>オリジナルガイダンスの設定</a:t>
            </a:r>
            <a:endParaRPr lang="en-US" altLang="ja-JP" dirty="0">
              <a:solidFill>
                <a:schemeClr val="tx1"/>
              </a:solidFill>
            </a:endParaRPr>
          </a:p>
        </p:txBody>
      </p:sp>
      <p:sp>
        <p:nvSpPr>
          <p:cNvPr id="18" name="Oval 6"/>
          <p:cNvSpPr>
            <a:spLocks noChangeArrowheads="1"/>
          </p:cNvSpPr>
          <p:nvPr/>
        </p:nvSpPr>
        <p:spPr bwMode="auto">
          <a:xfrm>
            <a:off x="2374256" y="2203599"/>
            <a:ext cx="1081087" cy="360363"/>
          </a:xfrm>
          <a:prstGeom prst="ellipse">
            <a:avLst/>
          </a:prstGeom>
          <a:solidFill>
            <a:srgbClr val="FFFF99"/>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19" name="Object 7"/>
          <p:cNvGraphicFramePr>
            <a:graphicFrameLocks noChangeAspect="1"/>
          </p:cNvGraphicFramePr>
          <p:nvPr>
            <p:extLst>
              <p:ext uri="{D42A27DB-BD31-4B8C-83A1-F6EECF244321}">
                <p14:modId xmlns:p14="http://schemas.microsoft.com/office/powerpoint/2010/main" val="3655692073"/>
              </p:ext>
            </p:extLst>
          </p:nvPr>
        </p:nvGraphicFramePr>
        <p:xfrm>
          <a:off x="2590156" y="1844824"/>
          <a:ext cx="649287" cy="615950"/>
        </p:xfrm>
        <a:graphic>
          <a:graphicData uri="http://schemas.openxmlformats.org/presentationml/2006/ole">
            <mc:AlternateContent xmlns:mc="http://schemas.openxmlformats.org/markup-compatibility/2006">
              <mc:Choice xmlns:v="urn:schemas-microsoft-com:vml" Requires="v">
                <p:oleObj name="Visio" r:id="rId2" imgW="622995" imgH="587157" progId="Visio.Drawing.11">
                  <p:embed/>
                </p:oleObj>
              </mc:Choice>
              <mc:Fallback>
                <p:oleObj name="Visio" r:id="rId2"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156" y="1844824"/>
                        <a:ext cx="649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AutoShape 3"/>
          <p:cNvSpPr>
            <a:spLocks noChangeArrowheads="1"/>
          </p:cNvSpPr>
          <p:nvPr/>
        </p:nvSpPr>
        <p:spPr bwMode="auto">
          <a:xfrm>
            <a:off x="1112193" y="2906167"/>
            <a:ext cx="3605213" cy="504825"/>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a:buClrTx/>
              <a:buSzTx/>
              <a:buFontTx/>
              <a:buNone/>
            </a:pPr>
            <a:r>
              <a:rPr kumimoji="1" lang="ja-JP" altLang="en-US" sz="1400">
                <a:solidFill>
                  <a:schemeClr val="tx1"/>
                </a:solidFill>
                <a:latin typeface="ＭＳ Ｐゴシック" pitchFamily="50" charset="-128"/>
              </a:rPr>
              <a:t>受付番号</a:t>
            </a:r>
          </a:p>
          <a:p>
            <a:pPr algn="ctr" defTabSz="914400">
              <a:buClrTx/>
              <a:buSzTx/>
              <a:buFontTx/>
              <a:buNone/>
            </a:pPr>
            <a:r>
              <a:rPr kumimoji="1" lang="en-US" altLang="ja-JP" sz="1400">
                <a:solidFill>
                  <a:schemeClr val="tx1"/>
                </a:solidFill>
                <a:latin typeface="ＭＳ Ｐゴシック" pitchFamily="50" charset="-128"/>
              </a:rPr>
              <a:t>0120-xxx-xxx</a:t>
            </a:r>
          </a:p>
        </p:txBody>
      </p:sp>
      <p:pic>
        <p:nvPicPr>
          <p:cNvPr id="2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031" y="5587702"/>
            <a:ext cx="619125" cy="809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7"/>
          <p:cNvGraphicFramePr>
            <a:graphicFrameLocks noChangeAspect="1"/>
          </p:cNvGraphicFramePr>
          <p:nvPr>
            <p:extLst>
              <p:ext uri="{D42A27DB-BD31-4B8C-83A1-F6EECF244321}">
                <p14:modId xmlns:p14="http://schemas.microsoft.com/office/powerpoint/2010/main" val="471866774"/>
              </p:ext>
            </p:extLst>
          </p:nvPr>
        </p:nvGraphicFramePr>
        <p:xfrm>
          <a:off x="3225156" y="5568057"/>
          <a:ext cx="649287" cy="615950"/>
        </p:xfrm>
        <a:graphic>
          <a:graphicData uri="http://schemas.openxmlformats.org/presentationml/2006/ole">
            <mc:AlternateContent xmlns:mc="http://schemas.openxmlformats.org/markup-compatibility/2006">
              <mc:Choice xmlns:v="urn:schemas-microsoft-com:vml" Requires="v">
                <p:oleObj name="Visio" r:id="rId5" imgW="622995" imgH="587157" progId="Visio.Drawing.11">
                  <p:embed/>
                </p:oleObj>
              </mc:Choice>
              <mc:Fallback>
                <p:oleObj name="Visio" r:id="rId5"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156" y="5568057"/>
                        <a:ext cx="649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テキスト ボックス 4"/>
          <p:cNvSpPr txBox="1">
            <a:spLocks noChangeArrowheads="1"/>
          </p:cNvSpPr>
          <p:nvPr/>
        </p:nvSpPr>
        <p:spPr bwMode="auto">
          <a:xfrm>
            <a:off x="1493193" y="4420642"/>
            <a:ext cx="2844800" cy="52228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kumimoji="1" lang="ja-JP" altLang="en-US" sz="1400">
                <a:solidFill>
                  <a:srgbClr val="000000"/>
                </a:solidFill>
              </a:rPr>
              <a:t>スケジューリング、転送、ガイダンス</a:t>
            </a:r>
            <a:endParaRPr kumimoji="1" lang="en-US" altLang="ja-JP" sz="1400">
              <a:solidFill>
                <a:srgbClr val="000000"/>
              </a:solidFill>
            </a:endParaRPr>
          </a:p>
          <a:p>
            <a:pPr algn="ctr"/>
            <a:r>
              <a:rPr kumimoji="1" lang="ja-JP" altLang="en-US" sz="1400">
                <a:solidFill>
                  <a:srgbClr val="000000"/>
                </a:solidFill>
              </a:rPr>
              <a:t>有無を判定</a:t>
            </a:r>
          </a:p>
        </p:txBody>
      </p:sp>
      <p:sp>
        <p:nvSpPr>
          <p:cNvPr id="24" name="AutoShape 7"/>
          <p:cNvSpPr>
            <a:spLocks noChangeArrowheads="1"/>
          </p:cNvSpPr>
          <p:nvPr/>
        </p:nvSpPr>
        <p:spPr bwMode="auto">
          <a:xfrm>
            <a:off x="1112193" y="3850730"/>
            <a:ext cx="3605213" cy="639762"/>
          </a:xfrm>
          <a:prstGeom prst="flowChartDecision">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buClrTx/>
              <a:buSzTx/>
              <a:buFontTx/>
              <a:buNone/>
            </a:pPr>
            <a:r>
              <a:rPr kumimoji="1" lang="en-US" altLang="ja-JP" sz="1000">
                <a:solidFill>
                  <a:schemeClr val="tx1"/>
                </a:solidFill>
                <a:latin typeface="ＭＳ Ｐゴシック" pitchFamily="50" charset="-128"/>
              </a:rPr>
              <a:t>IVR</a:t>
            </a:r>
          </a:p>
          <a:p>
            <a:pPr algn="ctr" defTabSz="914400">
              <a:buClrTx/>
              <a:buSzTx/>
              <a:buFontTx/>
              <a:buNone/>
            </a:pPr>
            <a:r>
              <a:rPr kumimoji="1" lang="ja-JP" altLang="en-US" sz="1000">
                <a:solidFill>
                  <a:schemeClr val="tx1"/>
                </a:solidFill>
                <a:latin typeface="ＭＳ Ｐゴシック" pitchFamily="50" charset="-128"/>
              </a:rPr>
              <a:t>判定</a:t>
            </a:r>
          </a:p>
        </p:txBody>
      </p:sp>
      <p:cxnSp>
        <p:nvCxnSpPr>
          <p:cNvPr id="25" name="直線矢印コネクタ 6"/>
          <p:cNvCxnSpPr>
            <a:cxnSpLocks noChangeShapeType="1"/>
            <a:stCxn id="18" idx="4"/>
          </p:cNvCxnSpPr>
          <p:nvPr/>
        </p:nvCxnSpPr>
        <p:spPr bwMode="auto">
          <a:xfrm>
            <a:off x="2914800" y="2563962"/>
            <a:ext cx="793" cy="34220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9"/>
          <p:cNvCxnSpPr>
            <a:cxnSpLocks noChangeShapeType="1"/>
          </p:cNvCxnSpPr>
          <p:nvPr/>
        </p:nvCxnSpPr>
        <p:spPr bwMode="auto">
          <a:xfrm>
            <a:off x="2915593" y="3410992"/>
            <a:ext cx="0" cy="4397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12"/>
          <p:cNvCxnSpPr>
            <a:cxnSpLocks noChangeShapeType="1"/>
            <a:stCxn id="28" idx="2"/>
          </p:cNvCxnSpPr>
          <p:nvPr/>
        </p:nvCxnSpPr>
        <p:spPr bwMode="auto">
          <a:xfrm>
            <a:off x="2915593" y="5296942"/>
            <a:ext cx="0" cy="27111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正方形/長方形 15"/>
          <p:cNvSpPr>
            <a:spLocks noChangeArrowheads="1"/>
          </p:cNvSpPr>
          <p:nvPr/>
        </p:nvSpPr>
        <p:spPr bwMode="auto">
          <a:xfrm>
            <a:off x="683568" y="3645942"/>
            <a:ext cx="4464050" cy="1651000"/>
          </a:xfrm>
          <a:prstGeom prst="rect">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ja-JP" altLang="en-US"/>
          </a:p>
        </p:txBody>
      </p:sp>
      <p:sp>
        <p:nvSpPr>
          <p:cNvPr id="29" name="右矢印 28"/>
          <p:cNvSpPr/>
          <p:nvPr/>
        </p:nvSpPr>
        <p:spPr bwMode="auto">
          <a:xfrm>
            <a:off x="4928543" y="4217442"/>
            <a:ext cx="936625" cy="668338"/>
          </a:xfrm>
          <a:prstGeom prst="rightArrow">
            <a:avLst/>
          </a:prstGeom>
          <a:solidFill>
            <a:srgbClr val="00B0F0"/>
          </a:solidFill>
          <a:ln w="9525" cap="flat" cmpd="sng" algn="ctr">
            <a:solidFill>
              <a:schemeClr val="bg1">
                <a:lumMod val="50000"/>
              </a:schemeClr>
            </a:solidFill>
            <a:prstDash val="solid"/>
            <a:round/>
            <a:headEnd type="none" w="med" len="med"/>
            <a:tailEnd type="triangle" w="med" len="med"/>
          </a:ln>
          <a:effectLst/>
        </p:spPr>
        <p:txBody>
          <a:bodyPr wrap="none" lIns="90000" tIns="46800" rIns="90000" bIns="46800">
            <a:spAutoFit/>
          </a:bodyPr>
          <a:lstStyle/>
          <a:p>
            <a:pPr>
              <a:defRPr/>
            </a:pPr>
            <a:endParaRPr lang="ja-JP" altLang="en-US"/>
          </a:p>
        </p:txBody>
      </p:sp>
      <p:sp>
        <p:nvSpPr>
          <p:cNvPr id="30" name="テキスト ボックス 21"/>
          <p:cNvSpPr txBox="1">
            <a:spLocks noChangeArrowheads="1"/>
          </p:cNvSpPr>
          <p:nvPr/>
        </p:nvSpPr>
        <p:spPr bwMode="auto">
          <a:xfrm>
            <a:off x="5865168" y="4203155"/>
            <a:ext cx="2919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a:solidFill>
                  <a:srgbClr val="000000"/>
                </a:solidFill>
              </a:rPr>
              <a:t>各機能の組合わせで業務に</a:t>
            </a:r>
            <a:endParaRPr kumimoji="1" lang="en-US" altLang="ja-JP">
              <a:solidFill>
                <a:srgbClr val="000000"/>
              </a:solidFill>
            </a:endParaRPr>
          </a:p>
          <a:p>
            <a:r>
              <a:rPr kumimoji="1" lang="ja-JP" altLang="en-US">
                <a:solidFill>
                  <a:srgbClr val="000000"/>
                </a:solidFill>
              </a:rPr>
              <a:t>適した設定が可能です。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p:cNvSpPr>
            <a:spLocks noChangeArrowheads="1"/>
          </p:cNvSpPr>
          <p:nvPr/>
        </p:nvSpPr>
        <p:spPr bwMode="auto">
          <a:xfrm>
            <a:off x="1" y="2996952"/>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rgbClr val="000000"/>
                </a:solidFill>
                <a:latin typeface="ＭＳ Ｐゴシック" pitchFamily="50" charset="-128"/>
              </a:rPr>
              <a:t>画面説明</a:t>
            </a:r>
            <a:endParaRPr lang="en-US" altLang="ja-JP" sz="2400" b="1" dirty="0">
              <a:solidFill>
                <a:srgbClr val="000000"/>
              </a:solidFill>
              <a:latin typeface="ＭＳ Ｐゴシック" pitchFamily="50" charset="-128"/>
            </a:endParaRPr>
          </a:p>
        </p:txBody>
      </p:sp>
      <p:sp>
        <p:nvSpPr>
          <p:cNvPr id="3" name="Rectangle 9"/>
          <p:cNvSpPr>
            <a:spLocks noChangeArrowheads="1"/>
          </p:cNvSpPr>
          <p:nvPr/>
        </p:nvSpPr>
        <p:spPr bwMode="auto">
          <a:xfrm>
            <a:off x="0" y="1700213"/>
            <a:ext cx="9144000" cy="1066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defTabSz="914400">
              <a:buClrTx/>
              <a:buSzTx/>
              <a:buFontTx/>
              <a:buNone/>
            </a:pPr>
            <a:r>
              <a:rPr kumimoji="1" lang="ja-JP" altLang="en-US" sz="3200">
                <a:latin typeface="ＭＳ Ｐゴシック" pitchFamily="50" charset="-128"/>
              </a:rPr>
              <a:t>自動音声（</a:t>
            </a:r>
            <a:r>
              <a:rPr kumimoji="1" lang="en-US" altLang="ja-JP" sz="3200">
                <a:latin typeface="ＭＳ Ｐゴシック" pitchFamily="50" charset="-128"/>
              </a:rPr>
              <a:t>IVR</a:t>
            </a:r>
            <a:r>
              <a:rPr kumimoji="1" lang="ja-JP" altLang="en-US" sz="3200">
                <a:latin typeface="ＭＳ Ｐゴシック" pitchFamily="50" charset="-128"/>
              </a:rPr>
              <a:t>）</a:t>
            </a:r>
            <a:r>
              <a:rPr kumimoji="1" lang="en-US" altLang="ja-JP" sz="3200">
                <a:latin typeface="ＭＳ Ｐゴシック" pitchFamily="50" charset="-128"/>
              </a:rPr>
              <a:t>	</a:t>
            </a:r>
            <a:r>
              <a:rPr kumimoji="1" lang="ja-JP" altLang="en-US" sz="3200">
                <a:latin typeface="ＭＳ Ｐゴシック" pitchFamily="50" charset="-128"/>
              </a:rPr>
              <a:t>の設定方法</a:t>
            </a:r>
          </a:p>
        </p:txBody>
      </p:sp>
    </p:spTree>
    <p:extLst>
      <p:ext uri="{BB962C8B-B14F-4D97-AF65-F5344CB8AC3E}">
        <p14:creationId xmlns:p14="http://schemas.microsoft.com/office/powerpoint/2010/main" val="4282252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4"/>
          <p:cNvSpPr>
            <a:spLocks noGrp="1"/>
          </p:cNvSpPr>
          <p:nvPr>
            <p:ph type="sldNum" sz="quarter" idx="12"/>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fld id="{73F4EE8A-95ED-43AF-994A-515474CFC285}" type="slidenum">
              <a:rPr lang="en-US" altLang="ja-JP" smtClean="0">
                <a:solidFill>
                  <a:srgbClr val="000000"/>
                </a:solidFill>
              </a:rPr>
              <a:pPr eaLnBrk="1" hangingPunct="1"/>
              <a:t>3</a:t>
            </a:fld>
            <a:endParaRPr lang="en-US" altLang="ja-JP">
              <a:solidFill>
                <a:srgbClr val="000000"/>
              </a:solidFill>
            </a:endParaRPr>
          </a:p>
        </p:txBody>
      </p:sp>
      <p:sp>
        <p:nvSpPr>
          <p:cNvPr id="6147" name="Text Box 2"/>
          <p:cNvSpPr txBox="1">
            <a:spLocks noChangeArrowheads="1"/>
          </p:cNvSpPr>
          <p:nvPr/>
        </p:nvSpPr>
        <p:spPr bwMode="auto">
          <a:xfrm>
            <a:off x="508000" y="4508500"/>
            <a:ext cx="685315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内部番号</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の番号になります。外線番号からの着信先ごとに番号を割り当ててください。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説　明</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の説明・名称になります。わかりやすい文言を設定して下さい。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転送先</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転送先番号になります。</a:t>
            </a:r>
            <a:r>
              <a:rPr kumimoji="1" lang="en-US" altLang="ja-JP" sz="1100" dirty="0">
                <a:solidFill>
                  <a:schemeClr val="tx1"/>
                </a:solidFill>
                <a:latin typeface="ＭＳ Ｐゴシック" pitchFamily="50" charset="-128"/>
              </a:rPr>
              <a:t>ACD</a:t>
            </a:r>
            <a:r>
              <a:rPr kumimoji="1" lang="ja-JP" altLang="en-US" sz="1100" dirty="0">
                <a:solidFill>
                  <a:schemeClr val="tx1"/>
                </a:solidFill>
                <a:latin typeface="ＭＳ Ｐゴシック" pitchFamily="50" charset="-128"/>
              </a:rPr>
              <a:t>番号、内線番号、外線番号を設定して下さい。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登録日、更新日</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登録日更新日が表示されます。</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矢　印</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優先順位を変更できます。同一内部番号においては上位に行くほど優先度が高いです。</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新規作成</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の新規作成を行います。</a:t>
            </a:r>
            <a:endParaRPr kumimoji="1" lang="en-US" altLang="ja-JP" sz="1100" dirty="0">
              <a:solidFill>
                <a:schemeClr val="tx1"/>
              </a:solidFill>
              <a:latin typeface="ＭＳ Ｐゴシック" pitchFamily="50" charset="-128"/>
            </a:endParaRPr>
          </a:p>
          <a:p>
            <a:pPr marL="0" indent="0" defTabSz="914400" eaLnBrk="1" hangingPunct="1">
              <a:buClrTx/>
              <a:buSzTx/>
              <a:tabLst>
                <a:tab pos="1344613" algn="l"/>
                <a:tab pos="1527175" algn="l"/>
              </a:tabLst>
            </a:pPr>
            <a:endParaRPr kumimoji="1" lang="en-US" altLang="ja-JP" sz="1100" dirty="0">
              <a:solidFill>
                <a:schemeClr val="tx1"/>
              </a:solidFill>
              <a:latin typeface="ＭＳ Ｐゴシック" pitchFamily="50" charset="-128"/>
            </a:endParaRPr>
          </a:p>
          <a:p>
            <a:pPr marL="0" indent="0" defTabSz="914400" eaLnBrk="1" hangingPunct="1">
              <a:buClrTx/>
              <a:buSzTx/>
              <a:tabLst>
                <a:tab pos="1344613" algn="l"/>
                <a:tab pos="1527175" algn="l"/>
              </a:tabLst>
            </a:pPr>
            <a:r>
              <a:rPr kumimoji="1" lang="en-US" altLang="ja-JP" sz="1100" dirty="0">
                <a:solidFill>
                  <a:schemeClr val="tx1"/>
                </a:solidFill>
                <a:latin typeface="ＭＳ Ｐゴシック" pitchFamily="50" charset="-128"/>
              </a:rPr>
              <a:t>※</a:t>
            </a:r>
            <a:r>
              <a:rPr kumimoji="1" lang="ja-JP" altLang="en-US" sz="1100" dirty="0">
                <a:solidFill>
                  <a:schemeClr val="tx1"/>
                </a:solidFill>
                <a:latin typeface="ＭＳ Ｐゴシック" pitchFamily="50" charset="-128"/>
              </a:rPr>
              <a:t>説明などの項目を選択すると照会画面が表示されます。</a:t>
            </a:r>
            <a:endParaRPr kumimoji="1" lang="en-US" altLang="ja-JP" sz="1100" dirty="0">
              <a:solidFill>
                <a:schemeClr val="tx1"/>
              </a:solidFill>
              <a:latin typeface="ＭＳ Ｐゴシック" pitchFamily="50" charset="-128"/>
            </a:endParaRPr>
          </a:p>
        </p:txBody>
      </p:sp>
      <p:sp>
        <p:nvSpPr>
          <p:cNvPr id="6148" name="Rectangle 6"/>
          <p:cNvSpPr>
            <a:spLocks noChangeArrowheads="1"/>
          </p:cNvSpPr>
          <p:nvPr/>
        </p:nvSpPr>
        <p:spPr bwMode="auto">
          <a:xfrm>
            <a:off x="107504" y="116632"/>
            <a:ext cx="564515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自動音声（</a:t>
            </a:r>
            <a:r>
              <a:rPr lang="en-US" altLang="ja-JP" dirty="0">
                <a:solidFill>
                  <a:srgbClr val="000000"/>
                </a:solidFill>
                <a:latin typeface="ＭＳ Ｐゴシック" pitchFamily="50" charset="-128"/>
              </a:rPr>
              <a:t>IVR</a:t>
            </a:r>
            <a:r>
              <a:rPr lang="ja-JP" altLang="en-US" dirty="0">
                <a:solidFill>
                  <a:srgbClr val="000000"/>
                </a:solidFill>
                <a:latin typeface="ＭＳ Ｐゴシック" pitchFamily="50" charset="-128"/>
              </a:rPr>
              <a:t>）設定</a:t>
            </a:r>
            <a:endParaRPr lang="en-US" altLang="ja-JP" dirty="0">
              <a:solidFill>
                <a:srgbClr val="000000"/>
              </a:solidFill>
              <a:latin typeface="ＭＳ Ｐゴシック" pitchFamily="50" charset="-128"/>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システム設定</a:t>
            </a: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自動音声（</a:t>
            </a:r>
            <a:r>
              <a:rPr lang="en-US" altLang="ja-JP" dirty="0">
                <a:solidFill>
                  <a:srgbClr val="000000"/>
                </a:solidFill>
                <a:latin typeface="ＭＳ Ｐゴシック" pitchFamily="50" charset="-128"/>
              </a:rPr>
              <a:t>IVR</a:t>
            </a:r>
            <a:r>
              <a:rPr lang="ja-JP" altLang="en-US" dirty="0">
                <a:solidFill>
                  <a:srgbClr val="000000"/>
                </a:solidFill>
                <a:latin typeface="ＭＳ Ｐゴシック" pitchFamily="50" charset="-128"/>
              </a:rPr>
              <a:t>）</a:t>
            </a: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自動音声（</a:t>
            </a:r>
            <a:r>
              <a:rPr lang="en-US" altLang="ja-JP" dirty="0">
                <a:solidFill>
                  <a:srgbClr val="000000"/>
                </a:solidFill>
                <a:latin typeface="ＭＳ Ｐゴシック" pitchFamily="50" charset="-128"/>
              </a:rPr>
              <a:t>IVR</a:t>
            </a:r>
            <a:r>
              <a:rPr lang="ja-JP" altLang="en-US" dirty="0">
                <a:solidFill>
                  <a:srgbClr val="000000"/>
                </a:solidFill>
                <a:latin typeface="ＭＳ Ｐゴシック" pitchFamily="50" charset="-128"/>
              </a:rPr>
              <a:t>）設定</a:t>
            </a:r>
            <a:r>
              <a:rPr lang="en-US" altLang="ja-JP" dirty="0">
                <a:solidFill>
                  <a:srgbClr val="000000"/>
                </a:solidFill>
                <a:latin typeface="ＭＳ Ｐゴシック" pitchFamily="50" charset="-128"/>
              </a:rPr>
              <a:t>]</a:t>
            </a:r>
          </a:p>
        </p:txBody>
      </p:sp>
      <p:pic>
        <p:nvPicPr>
          <p:cNvPr id="614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86042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bwMode="auto">
          <a:xfrm>
            <a:off x="179388" y="2060848"/>
            <a:ext cx="720204" cy="1296144"/>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7" name="正方形/長方形 6"/>
          <p:cNvSpPr/>
          <p:nvPr/>
        </p:nvSpPr>
        <p:spPr bwMode="auto">
          <a:xfrm>
            <a:off x="1043608" y="2060848"/>
            <a:ext cx="1944216" cy="1296144"/>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8" name="正方形/長方形 7"/>
          <p:cNvSpPr/>
          <p:nvPr/>
        </p:nvSpPr>
        <p:spPr bwMode="auto">
          <a:xfrm>
            <a:off x="3131840" y="2060848"/>
            <a:ext cx="1944216" cy="1296144"/>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9" name="正方形/長方形 8"/>
          <p:cNvSpPr/>
          <p:nvPr/>
        </p:nvSpPr>
        <p:spPr bwMode="auto">
          <a:xfrm>
            <a:off x="5292080" y="2060848"/>
            <a:ext cx="2592288" cy="1296144"/>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10" name="正方形/長方形 9"/>
          <p:cNvSpPr/>
          <p:nvPr/>
        </p:nvSpPr>
        <p:spPr bwMode="auto">
          <a:xfrm>
            <a:off x="7956375" y="2060848"/>
            <a:ext cx="826275" cy="1296144"/>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 name="正方形/長方形 3"/>
          <p:cNvSpPr/>
          <p:nvPr/>
        </p:nvSpPr>
        <p:spPr bwMode="auto">
          <a:xfrm>
            <a:off x="179388" y="3407484"/>
            <a:ext cx="1368276" cy="360040"/>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5" name="テキスト ボックス 4"/>
          <p:cNvSpPr txBox="1"/>
          <p:nvPr/>
        </p:nvSpPr>
        <p:spPr>
          <a:xfrm>
            <a:off x="107554" y="1876182"/>
            <a:ext cx="415498" cy="369332"/>
          </a:xfrm>
          <a:prstGeom prst="rect">
            <a:avLst/>
          </a:prstGeom>
          <a:solidFill>
            <a:srgbClr val="FF0000"/>
          </a:solidFill>
        </p:spPr>
        <p:txBody>
          <a:bodyPr wrap="none" rtlCol="0">
            <a:spAutoFit/>
          </a:bodyPr>
          <a:lstStyle/>
          <a:p>
            <a:r>
              <a:rPr kumimoji="1" lang="ja-JP" altLang="en-US" b="1" dirty="0"/>
              <a:t>①</a:t>
            </a:r>
          </a:p>
        </p:txBody>
      </p:sp>
      <p:sp>
        <p:nvSpPr>
          <p:cNvPr id="14" name="テキスト ボックス 13"/>
          <p:cNvSpPr txBox="1"/>
          <p:nvPr/>
        </p:nvSpPr>
        <p:spPr>
          <a:xfrm>
            <a:off x="1807967" y="1876182"/>
            <a:ext cx="417102" cy="369332"/>
          </a:xfrm>
          <a:prstGeom prst="rect">
            <a:avLst/>
          </a:prstGeom>
          <a:solidFill>
            <a:srgbClr val="FF0000"/>
          </a:solidFill>
        </p:spPr>
        <p:txBody>
          <a:bodyPr wrap="none" rtlCol="0">
            <a:spAutoFit/>
          </a:bodyPr>
          <a:lstStyle/>
          <a:p>
            <a:r>
              <a:rPr kumimoji="1" lang="ja-JP" altLang="en-US" b="1" dirty="0"/>
              <a:t>②</a:t>
            </a:r>
          </a:p>
        </p:txBody>
      </p:sp>
      <p:sp>
        <p:nvSpPr>
          <p:cNvPr id="15" name="テキスト ボックス 14"/>
          <p:cNvSpPr txBox="1"/>
          <p:nvPr/>
        </p:nvSpPr>
        <p:spPr>
          <a:xfrm>
            <a:off x="3896199" y="1876182"/>
            <a:ext cx="417102" cy="369332"/>
          </a:xfrm>
          <a:prstGeom prst="rect">
            <a:avLst/>
          </a:prstGeom>
          <a:solidFill>
            <a:srgbClr val="FF0000"/>
          </a:solidFill>
        </p:spPr>
        <p:txBody>
          <a:bodyPr wrap="none" rtlCol="0">
            <a:spAutoFit/>
          </a:bodyPr>
          <a:lstStyle/>
          <a:p>
            <a:r>
              <a:rPr kumimoji="1" lang="ja-JP" altLang="en-US" b="1" dirty="0"/>
              <a:t>③</a:t>
            </a:r>
          </a:p>
        </p:txBody>
      </p:sp>
      <p:sp>
        <p:nvSpPr>
          <p:cNvPr id="16" name="テキスト ボックス 15"/>
          <p:cNvSpPr txBox="1"/>
          <p:nvPr/>
        </p:nvSpPr>
        <p:spPr>
          <a:xfrm>
            <a:off x="6243866" y="1876182"/>
            <a:ext cx="417102" cy="369332"/>
          </a:xfrm>
          <a:prstGeom prst="rect">
            <a:avLst/>
          </a:prstGeom>
          <a:solidFill>
            <a:srgbClr val="FF0000"/>
          </a:solidFill>
        </p:spPr>
        <p:txBody>
          <a:bodyPr wrap="none" rtlCol="0">
            <a:spAutoFit/>
          </a:bodyPr>
          <a:lstStyle/>
          <a:p>
            <a:r>
              <a:rPr kumimoji="1" lang="ja-JP" altLang="en-US" b="1" dirty="0"/>
              <a:t>④</a:t>
            </a:r>
          </a:p>
        </p:txBody>
      </p:sp>
      <p:sp>
        <p:nvSpPr>
          <p:cNvPr id="17" name="テキスト ボックス 16"/>
          <p:cNvSpPr txBox="1"/>
          <p:nvPr/>
        </p:nvSpPr>
        <p:spPr>
          <a:xfrm>
            <a:off x="8100392" y="1876182"/>
            <a:ext cx="417102" cy="369332"/>
          </a:xfrm>
          <a:prstGeom prst="rect">
            <a:avLst/>
          </a:prstGeom>
          <a:solidFill>
            <a:srgbClr val="FF0000"/>
          </a:solidFill>
        </p:spPr>
        <p:txBody>
          <a:bodyPr wrap="none" rtlCol="0">
            <a:spAutoFit/>
          </a:bodyPr>
          <a:lstStyle/>
          <a:p>
            <a:r>
              <a:rPr kumimoji="1" lang="ja-JP" altLang="en-US" b="1" dirty="0"/>
              <a:t>⑤</a:t>
            </a:r>
          </a:p>
        </p:txBody>
      </p:sp>
      <p:sp>
        <p:nvSpPr>
          <p:cNvPr id="18" name="テキスト ボックス 17"/>
          <p:cNvSpPr txBox="1"/>
          <p:nvPr/>
        </p:nvSpPr>
        <p:spPr>
          <a:xfrm>
            <a:off x="107554" y="3606185"/>
            <a:ext cx="417102" cy="369332"/>
          </a:xfrm>
          <a:prstGeom prst="rect">
            <a:avLst/>
          </a:prstGeom>
          <a:solidFill>
            <a:srgbClr val="FF0000"/>
          </a:solidFill>
        </p:spPr>
        <p:txBody>
          <a:bodyPr wrap="none" rtlCol="0">
            <a:spAutoFit/>
          </a:bodyPr>
          <a:lstStyle/>
          <a:p>
            <a:r>
              <a:rPr kumimoji="1" lang="ja-JP" altLang="en-US" b="1" dirty="0"/>
              <a:t>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4"/>
          <p:cNvSpPr>
            <a:spLocks noGrp="1"/>
          </p:cNvSpPr>
          <p:nvPr>
            <p:ph type="sldNum" sz="quarter" idx="12"/>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fld id="{73F4EE8A-95ED-43AF-994A-515474CFC285}" type="slidenum">
              <a:rPr lang="en-US" altLang="ja-JP" smtClean="0">
                <a:solidFill>
                  <a:srgbClr val="000000"/>
                </a:solidFill>
              </a:rPr>
              <a:pPr eaLnBrk="1" hangingPunct="1"/>
              <a:t>4</a:t>
            </a:fld>
            <a:endParaRPr lang="en-US" altLang="ja-JP">
              <a:solidFill>
                <a:srgbClr val="000000"/>
              </a:solidFill>
            </a:endParaRPr>
          </a:p>
        </p:txBody>
      </p:sp>
      <p:sp>
        <p:nvSpPr>
          <p:cNvPr id="6148" name="Rectangle 6"/>
          <p:cNvSpPr>
            <a:spLocks noChangeArrowheads="1"/>
          </p:cNvSpPr>
          <p:nvPr/>
        </p:nvSpPr>
        <p:spPr bwMode="auto">
          <a:xfrm>
            <a:off x="107504" y="116632"/>
            <a:ext cx="2374666"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自動音声（</a:t>
            </a:r>
            <a:r>
              <a:rPr lang="en-US" altLang="ja-JP" dirty="0">
                <a:solidFill>
                  <a:srgbClr val="000000"/>
                </a:solidFill>
                <a:latin typeface="ＭＳ Ｐゴシック" pitchFamily="50" charset="-128"/>
              </a:rPr>
              <a:t>IVR</a:t>
            </a:r>
            <a:r>
              <a:rPr lang="ja-JP" altLang="en-US" dirty="0">
                <a:solidFill>
                  <a:srgbClr val="000000"/>
                </a:solidFill>
                <a:latin typeface="ＭＳ Ｐゴシック" pitchFamily="50" charset="-128"/>
              </a:rPr>
              <a:t>）照会</a:t>
            </a:r>
            <a:endParaRPr lang="en-US" altLang="ja-JP" dirty="0">
              <a:solidFill>
                <a:srgbClr val="000000"/>
              </a:solidFill>
              <a:latin typeface="ＭＳ Ｐゴシック" pitchFamily="50" charset="-128"/>
            </a:endParaRPr>
          </a:p>
        </p:txBody>
      </p:sp>
      <p:grpSp>
        <p:nvGrpSpPr>
          <p:cNvPr id="2" name="グループ化 1"/>
          <p:cNvGrpSpPr/>
          <p:nvPr/>
        </p:nvGrpSpPr>
        <p:grpSpPr>
          <a:xfrm>
            <a:off x="107505" y="681555"/>
            <a:ext cx="8818006" cy="5563670"/>
            <a:chOff x="467544" y="908720"/>
            <a:chExt cx="7988916" cy="5040560"/>
          </a:xfrm>
        </p:grpSpPr>
        <p:pic>
          <p:nvPicPr>
            <p:cNvPr id="3" name="Picture 2" descr="C:\Users\c-sugiyama\Desktop\Ivr  BlueBean V4.13.0rc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908720"/>
              <a:ext cx="7721896" cy="460851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bwMode="auto">
            <a:xfrm>
              <a:off x="6732240" y="1412776"/>
              <a:ext cx="828092" cy="4032448"/>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24" name="正方形/長方形 23"/>
            <p:cNvSpPr/>
            <p:nvPr/>
          </p:nvSpPr>
          <p:spPr bwMode="auto">
            <a:xfrm>
              <a:off x="4932040" y="1030810"/>
              <a:ext cx="3456384" cy="309958"/>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400" b="0" i="0" u="none" strike="noStrike" cap="none" normalizeH="0" baseline="0">
                <a:ln>
                  <a:noFill/>
                </a:ln>
                <a:solidFill>
                  <a:schemeClr val="bg1"/>
                </a:solidFill>
                <a:effectLst/>
                <a:latin typeface="Arial" charset="0"/>
                <a:ea typeface="ＭＳ Ｐゴシック" pitchFamily="50" charset="-128"/>
              </a:endParaRPr>
            </a:p>
          </p:txBody>
        </p:sp>
        <p:sp>
          <p:nvSpPr>
            <p:cNvPr id="25" name="テキスト ボックス 24"/>
            <p:cNvSpPr txBox="1"/>
            <p:nvPr/>
          </p:nvSpPr>
          <p:spPr>
            <a:xfrm>
              <a:off x="6452483" y="1340768"/>
              <a:ext cx="415498" cy="369332"/>
            </a:xfrm>
            <a:prstGeom prst="rect">
              <a:avLst/>
            </a:prstGeom>
            <a:solidFill>
              <a:srgbClr val="FF0000"/>
            </a:solidFill>
          </p:spPr>
          <p:txBody>
            <a:bodyPr wrap="none" rtlCol="0">
              <a:spAutoFit/>
            </a:bodyPr>
            <a:lstStyle/>
            <a:p>
              <a:r>
                <a:rPr kumimoji="1" lang="ja-JP" altLang="en-US" b="1" dirty="0"/>
                <a:t>①</a:t>
              </a:r>
            </a:p>
          </p:txBody>
        </p:sp>
        <p:sp>
          <p:nvSpPr>
            <p:cNvPr id="26" name="正方形/長方形 25"/>
            <p:cNvSpPr/>
            <p:nvPr/>
          </p:nvSpPr>
          <p:spPr bwMode="auto">
            <a:xfrm>
              <a:off x="7625312" y="1412776"/>
              <a:ext cx="414046" cy="4032448"/>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27" name="テキスト ボックス 26"/>
            <p:cNvSpPr txBox="1"/>
            <p:nvPr/>
          </p:nvSpPr>
          <p:spPr>
            <a:xfrm>
              <a:off x="8039358" y="1589614"/>
              <a:ext cx="417102" cy="369332"/>
            </a:xfrm>
            <a:prstGeom prst="rect">
              <a:avLst/>
            </a:prstGeom>
            <a:solidFill>
              <a:srgbClr val="FF0000"/>
            </a:solidFill>
          </p:spPr>
          <p:txBody>
            <a:bodyPr wrap="none" rtlCol="0">
              <a:spAutoFit/>
            </a:bodyPr>
            <a:lstStyle/>
            <a:p>
              <a:r>
                <a:rPr kumimoji="1" lang="ja-JP" altLang="en-US" b="1" dirty="0"/>
                <a:t>②</a:t>
              </a:r>
            </a:p>
          </p:txBody>
        </p:sp>
        <p:sp>
          <p:nvSpPr>
            <p:cNvPr id="28" name="Text Box 2"/>
            <p:cNvSpPr txBox="1">
              <a:spLocks noChangeArrowheads="1"/>
            </p:cNvSpPr>
            <p:nvPr/>
          </p:nvSpPr>
          <p:spPr bwMode="auto">
            <a:xfrm>
              <a:off x="625499" y="5518393"/>
              <a:ext cx="35782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サブ</a:t>
              </a:r>
              <a:r>
                <a:rPr kumimoji="1" lang="en-US" altLang="ja-JP" sz="1100" dirty="0">
                  <a:solidFill>
                    <a:schemeClr val="tx1"/>
                  </a:solidFill>
                  <a:latin typeface="ＭＳ Ｐゴシック" pitchFamily="50" charset="-128"/>
                </a:rPr>
                <a:t>IVR</a:t>
              </a:r>
              <a:r>
                <a:rPr kumimoji="1" lang="ja-JP" altLang="en-US" sz="1100" dirty="0">
                  <a:solidFill>
                    <a:schemeClr val="tx1"/>
                  </a:solidFill>
                  <a:latin typeface="ＭＳ Ｐゴシック" pitchFamily="50" charset="-128"/>
                </a:rPr>
                <a:t>の作成や、</a:t>
              </a:r>
              <a:r>
                <a:rPr kumimoji="1" lang="en-US" altLang="ja-JP" sz="1100" dirty="0">
                  <a:solidFill>
                    <a:schemeClr val="tx1"/>
                  </a:solidFill>
                  <a:latin typeface="ＭＳ Ｐゴシック" pitchFamily="50" charset="-128"/>
                </a:rPr>
                <a:t>IVR</a:t>
              </a:r>
              <a:r>
                <a:rPr kumimoji="1" lang="ja-JP" altLang="en-US" sz="1100" dirty="0">
                  <a:solidFill>
                    <a:schemeClr val="tx1"/>
                  </a:solidFill>
                  <a:latin typeface="ＭＳ Ｐゴシック" pitchFamily="50" charset="-128"/>
                </a:rPr>
                <a:t>の編集、削除などができます</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各</a:t>
              </a:r>
              <a:r>
                <a:rPr kumimoji="1" lang="en-US" altLang="ja-JP" sz="1100" dirty="0">
                  <a:solidFill>
                    <a:schemeClr val="tx1"/>
                  </a:solidFill>
                  <a:latin typeface="ＭＳ Ｐゴシック" pitchFamily="50" charset="-128"/>
                </a:rPr>
                <a:t>IVR</a:t>
              </a:r>
              <a:r>
                <a:rPr kumimoji="1" lang="ja-JP" altLang="en-US" sz="1100" dirty="0" err="1">
                  <a:solidFill>
                    <a:schemeClr val="tx1"/>
                  </a:solidFill>
                  <a:latin typeface="ＭＳ Ｐゴシック" pitchFamily="50" charset="-128"/>
                </a:rPr>
                <a:t>の優</a:t>
              </a:r>
              <a:r>
                <a:rPr kumimoji="1" lang="ja-JP" altLang="en-US" sz="1100" dirty="0">
                  <a:solidFill>
                    <a:schemeClr val="tx1"/>
                  </a:solidFill>
                  <a:latin typeface="ＭＳ Ｐゴシック" pitchFamily="50" charset="-128"/>
                </a:rPr>
                <a:t>先度の設定ができます。</a:t>
              </a:r>
              <a:endParaRPr kumimoji="1" lang="en-US" altLang="ja-JP" sz="1100" dirty="0">
                <a:solidFill>
                  <a:schemeClr val="tx1"/>
                </a:solidFill>
                <a:latin typeface="ＭＳ Ｐゴシック" pitchFamily="50" charset="-128"/>
              </a:endParaRPr>
            </a:p>
          </p:txBody>
        </p:sp>
      </p:grpSp>
    </p:spTree>
    <p:extLst>
      <p:ext uri="{BB962C8B-B14F-4D97-AF65-F5344CB8AC3E}">
        <p14:creationId xmlns:p14="http://schemas.microsoft.com/office/powerpoint/2010/main" val="312495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5"/>
          <p:cNvSpPr>
            <a:spLocks noGrp="1"/>
          </p:cNvSpPr>
          <p:nvPr>
            <p:ph type="sldNum" sz="quarter" idx="12"/>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fld id="{02C79C93-7CED-4C61-AFC2-CCC7F825E6F2}" type="slidenum">
              <a:rPr lang="en-US" altLang="ja-JP" smtClean="0">
                <a:solidFill>
                  <a:srgbClr val="000000"/>
                </a:solidFill>
              </a:rPr>
              <a:pPr eaLnBrk="1" hangingPunct="1"/>
              <a:t>5</a:t>
            </a:fld>
            <a:endParaRPr lang="en-US" altLang="ja-JP" dirty="0">
              <a:solidFill>
                <a:srgbClr val="000000"/>
              </a:solidFill>
            </a:endParaRPr>
          </a:p>
        </p:txBody>
      </p:sp>
      <p:sp>
        <p:nvSpPr>
          <p:cNvPr id="35" name="Rectangle 6"/>
          <p:cNvSpPr>
            <a:spLocks noChangeArrowheads="1"/>
          </p:cNvSpPr>
          <p:nvPr/>
        </p:nvSpPr>
        <p:spPr bwMode="auto">
          <a:xfrm>
            <a:off x="107504" y="116632"/>
            <a:ext cx="6106457"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自動音声（</a:t>
            </a:r>
            <a:r>
              <a:rPr lang="en-US" altLang="ja-JP" dirty="0">
                <a:solidFill>
                  <a:srgbClr val="000000"/>
                </a:solidFill>
                <a:latin typeface="ＭＳ Ｐゴシック" pitchFamily="50" charset="-128"/>
              </a:rPr>
              <a:t>IVR</a:t>
            </a:r>
            <a:r>
              <a:rPr lang="ja-JP" altLang="en-US" dirty="0">
                <a:solidFill>
                  <a:srgbClr val="000000"/>
                </a:solidFill>
                <a:latin typeface="ＭＳ Ｐゴシック" pitchFamily="50" charset="-128"/>
              </a:rPr>
              <a:t>）の新規作成</a:t>
            </a:r>
            <a:endParaRPr lang="en-US" altLang="ja-JP" dirty="0">
              <a:solidFill>
                <a:srgbClr val="000000"/>
              </a:solidFill>
              <a:latin typeface="ＭＳ Ｐゴシック" pitchFamily="50" charset="-128"/>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システム設定</a:t>
            </a: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自動音声（</a:t>
            </a:r>
            <a:r>
              <a:rPr lang="en-US" altLang="ja-JP" dirty="0">
                <a:solidFill>
                  <a:srgbClr val="000000"/>
                </a:solidFill>
                <a:latin typeface="ＭＳ Ｐゴシック" pitchFamily="50" charset="-128"/>
              </a:rPr>
              <a:t>IVR</a:t>
            </a:r>
            <a:r>
              <a:rPr lang="ja-JP" altLang="en-US" dirty="0">
                <a:solidFill>
                  <a:srgbClr val="000000"/>
                </a:solidFill>
                <a:latin typeface="ＭＳ Ｐゴシック" pitchFamily="50" charset="-128"/>
              </a:rPr>
              <a:t>）</a:t>
            </a:r>
            <a:r>
              <a:rPr lang="en-US" altLang="ja-JP" dirty="0">
                <a:solidFill>
                  <a:srgbClr val="000000"/>
                </a:solidFill>
                <a:latin typeface="ＭＳ Ｐゴシック" pitchFamily="50" charset="-128"/>
              </a:rPr>
              <a:t>]-[</a:t>
            </a:r>
            <a:r>
              <a:rPr lang="zh-TW" altLang="en-US" dirty="0">
                <a:solidFill>
                  <a:srgbClr val="000000"/>
                </a:solidFill>
                <a:latin typeface="ＭＳ Ｐゴシック" pitchFamily="50" charset="-128"/>
              </a:rPr>
              <a:t>新規自動音声（</a:t>
            </a:r>
            <a:r>
              <a:rPr lang="en-US" altLang="zh-TW" dirty="0">
                <a:solidFill>
                  <a:srgbClr val="000000"/>
                </a:solidFill>
                <a:latin typeface="ＭＳ Ｐゴシック" pitchFamily="50" charset="-128"/>
              </a:rPr>
              <a:t>IVR</a:t>
            </a:r>
            <a:r>
              <a:rPr lang="zh-TW" altLang="en-US" dirty="0">
                <a:solidFill>
                  <a:srgbClr val="000000"/>
                </a:solidFill>
                <a:latin typeface="ＭＳ Ｐゴシック" pitchFamily="50" charset="-128"/>
              </a:rPr>
              <a:t>）作成</a:t>
            </a:r>
            <a:r>
              <a:rPr lang="en-US" altLang="ja-JP" dirty="0">
                <a:solidFill>
                  <a:srgbClr val="000000"/>
                </a:solidFill>
                <a:latin typeface="ＭＳ Ｐゴシック" pitchFamily="50" charset="-128"/>
              </a:rPr>
              <a:t>]</a:t>
            </a:r>
          </a:p>
        </p:txBody>
      </p:sp>
      <p:pic>
        <p:nvPicPr>
          <p:cNvPr id="7208" name="Picture 40" descr="C:\Users\c-sugiyama\Desktop\新規自動音声（IVR）作成  BlueBean V5.1.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55650" y="1094572"/>
            <a:ext cx="7000876" cy="3918604"/>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bwMode="auto">
          <a:xfrm>
            <a:off x="827658" y="1454612"/>
            <a:ext cx="2304182" cy="202236"/>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700" b="0" i="0" u="none" strike="noStrike" cap="none" normalizeH="0" baseline="0" dirty="0">
              <a:ln>
                <a:noFill/>
              </a:ln>
              <a:solidFill>
                <a:schemeClr val="bg1"/>
              </a:solidFill>
              <a:effectLst/>
              <a:latin typeface="Arial" charset="0"/>
              <a:ea typeface="ＭＳ Ｐゴシック" pitchFamily="50" charset="-128"/>
            </a:endParaRPr>
          </a:p>
        </p:txBody>
      </p:sp>
      <p:sp>
        <p:nvSpPr>
          <p:cNvPr id="38" name="テキスト ボックス 37"/>
          <p:cNvSpPr txBox="1"/>
          <p:nvPr/>
        </p:nvSpPr>
        <p:spPr>
          <a:xfrm>
            <a:off x="645870" y="1265010"/>
            <a:ext cx="325730" cy="261610"/>
          </a:xfrm>
          <a:prstGeom prst="rect">
            <a:avLst/>
          </a:prstGeom>
          <a:solidFill>
            <a:srgbClr val="FF0000"/>
          </a:solidFill>
        </p:spPr>
        <p:txBody>
          <a:bodyPr wrap="none" rtlCol="0">
            <a:spAutoFit/>
          </a:bodyPr>
          <a:lstStyle/>
          <a:p>
            <a:r>
              <a:rPr kumimoji="1" lang="ja-JP" altLang="en-US" sz="1100" b="1" dirty="0"/>
              <a:t>①</a:t>
            </a:r>
          </a:p>
        </p:txBody>
      </p:sp>
      <p:sp>
        <p:nvSpPr>
          <p:cNvPr id="7" name="正方形/長方形 6"/>
          <p:cNvSpPr/>
          <p:nvPr/>
        </p:nvSpPr>
        <p:spPr bwMode="auto">
          <a:xfrm>
            <a:off x="827658" y="1691356"/>
            <a:ext cx="4680446" cy="202236"/>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700" b="0" i="0" u="none" strike="noStrike" cap="none" normalizeH="0" baseline="0" dirty="0">
              <a:ln>
                <a:noFill/>
              </a:ln>
              <a:solidFill>
                <a:schemeClr val="bg1"/>
              </a:solidFill>
              <a:effectLst/>
              <a:latin typeface="Arial" charset="0"/>
              <a:ea typeface="ＭＳ Ｐゴシック" pitchFamily="50" charset="-128"/>
            </a:endParaRPr>
          </a:p>
        </p:txBody>
      </p:sp>
      <p:sp>
        <p:nvSpPr>
          <p:cNvPr id="8" name="正方形/長方形 7"/>
          <p:cNvSpPr/>
          <p:nvPr/>
        </p:nvSpPr>
        <p:spPr bwMode="auto">
          <a:xfrm>
            <a:off x="827658" y="1972456"/>
            <a:ext cx="4680446" cy="202236"/>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700" b="0" i="0" u="none" strike="noStrike" cap="none" normalizeH="0" baseline="0" dirty="0">
              <a:ln>
                <a:noFill/>
              </a:ln>
              <a:solidFill>
                <a:schemeClr val="bg1"/>
              </a:solidFill>
              <a:effectLst/>
              <a:latin typeface="Arial" charset="0"/>
              <a:ea typeface="ＭＳ Ｐゴシック" pitchFamily="50" charset="-128"/>
            </a:endParaRPr>
          </a:p>
        </p:txBody>
      </p:sp>
      <p:sp>
        <p:nvSpPr>
          <p:cNvPr id="9" name="正方形/長方形 8"/>
          <p:cNvSpPr/>
          <p:nvPr/>
        </p:nvSpPr>
        <p:spPr bwMode="auto">
          <a:xfrm>
            <a:off x="827658" y="2246700"/>
            <a:ext cx="4680446" cy="202236"/>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700" b="0" i="0" u="none" strike="noStrike" cap="none" normalizeH="0" baseline="0" dirty="0">
              <a:ln>
                <a:noFill/>
              </a:ln>
              <a:solidFill>
                <a:schemeClr val="bg1"/>
              </a:solidFill>
              <a:effectLst/>
              <a:latin typeface="Arial" charset="0"/>
              <a:ea typeface="ＭＳ Ｐゴシック" pitchFamily="50" charset="-128"/>
            </a:endParaRPr>
          </a:p>
        </p:txBody>
      </p:sp>
      <p:sp>
        <p:nvSpPr>
          <p:cNvPr id="10" name="正方形/長方形 9"/>
          <p:cNvSpPr/>
          <p:nvPr/>
        </p:nvSpPr>
        <p:spPr bwMode="auto">
          <a:xfrm>
            <a:off x="827658" y="3758868"/>
            <a:ext cx="4680446" cy="202236"/>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700" b="0" i="0" u="none" strike="noStrike" cap="none" normalizeH="0" baseline="0" dirty="0">
              <a:ln>
                <a:noFill/>
              </a:ln>
              <a:solidFill>
                <a:schemeClr val="bg1"/>
              </a:solidFill>
              <a:effectLst/>
              <a:latin typeface="Arial" charset="0"/>
              <a:ea typeface="ＭＳ Ｐゴシック" pitchFamily="50" charset="-128"/>
            </a:endParaRPr>
          </a:p>
        </p:txBody>
      </p:sp>
      <p:sp>
        <p:nvSpPr>
          <p:cNvPr id="11" name="正方形/長方形 10"/>
          <p:cNvSpPr/>
          <p:nvPr/>
        </p:nvSpPr>
        <p:spPr bwMode="auto">
          <a:xfrm>
            <a:off x="827658" y="4046900"/>
            <a:ext cx="4680446" cy="202236"/>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700" b="0" i="0" u="none" strike="noStrike" cap="none" normalizeH="0" baseline="0" dirty="0">
              <a:ln>
                <a:noFill/>
              </a:ln>
              <a:solidFill>
                <a:schemeClr val="bg1"/>
              </a:solidFill>
              <a:effectLst/>
              <a:latin typeface="Arial" charset="0"/>
              <a:ea typeface="ＭＳ Ｐゴシック" pitchFamily="50" charset="-128"/>
            </a:endParaRPr>
          </a:p>
        </p:txBody>
      </p:sp>
      <p:sp>
        <p:nvSpPr>
          <p:cNvPr id="12" name="正方形/長方形 11"/>
          <p:cNvSpPr/>
          <p:nvPr/>
        </p:nvSpPr>
        <p:spPr bwMode="auto">
          <a:xfrm>
            <a:off x="827658" y="4302658"/>
            <a:ext cx="4680446" cy="202236"/>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700" b="0" i="0" u="none" strike="noStrike" cap="none" normalizeH="0" baseline="0" dirty="0">
              <a:ln>
                <a:noFill/>
              </a:ln>
              <a:solidFill>
                <a:schemeClr val="bg1"/>
              </a:solidFill>
              <a:effectLst/>
              <a:latin typeface="Arial" charset="0"/>
              <a:ea typeface="ＭＳ Ｐゴシック" pitchFamily="50" charset="-128"/>
            </a:endParaRPr>
          </a:p>
        </p:txBody>
      </p:sp>
      <p:sp>
        <p:nvSpPr>
          <p:cNvPr id="13" name="テキスト ボックス 12"/>
          <p:cNvSpPr txBox="1"/>
          <p:nvPr/>
        </p:nvSpPr>
        <p:spPr>
          <a:xfrm>
            <a:off x="645870" y="1670636"/>
            <a:ext cx="325730" cy="261610"/>
          </a:xfrm>
          <a:prstGeom prst="rect">
            <a:avLst/>
          </a:prstGeom>
          <a:solidFill>
            <a:srgbClr val="FF0000"/>
          </a:solidFill>
        </p:spPr>
        <p:txBody>
          <a:bodyPr wrap="none" rtlCol="0">
            <a:spAutoFit/>
          </a:bodyPr>
          <a:lstStyle/>
          <a:p>
            <a:r>
              <a:rPr kumimoji="1" lang="ja-JP" altLang="en-US" sz="1100" b="1" dirty="0"/>
              <a:t>②</a:t>
            </a:r>
          </a:p>
        </p:txBody>
      </p:sp>
      <p:sp>
        <p:nvSpPr>
          <p:cNvPr id="14" name="テキスト ボックス 13"/>
          <p:cNvSpPr txBox="1"/>
          <p:nvPr/>
        </p:nvSpPr>
        <p:spPr>
          <a:xfrm>
            <a:off x="645870" y="1958668"/>
            <a:ext cx="325730" cy="261610"/>
          </a:xfrm>
          <a:prstGeom prst="rect">
            <a:avLst/>
          </a:prstGeom>
          <a:solidFill>
            <a:srgbClr val="FF0000"/>
          </a:solidFill>
        </p:spPr>
        <p:txBody>
          <a:bodyPr wrap="none" rtlCol="0">
            <a:spAutoFit/>
          </a:bodyPr>
          <a:lstStyle/>
          <a:p>
            <a:r>
              <a:rPr kumimoji="1" lang="ja-JP" altLang="en-US" sz="1100" b="1" dirty="0"/>
              <a:t>③</a:t>
            </a:r>
          </a:p>
        </p:txBody>
      </p:sp>
      <p:sp>
        <p:nvSpPr>
          <p:cNvPr id="15" name="テキスト ボックス 14"/>
          <p:cNvSpPr txBox="1"/>
          <p:nvPr/>
        </p:nvSpPr>
        <p:spPr>
          <a:xfrm>
            <a:off x="645870" y="2246700"/>
            <a:ext cx="325730" cy="261610"/>
          </a:xfrm>
          <a:prstGeom prst="rect">
            <a:avLst/>
          </a:prstGeom>
          <a:solidFill>
            <a:srgbClr val="FF0000"/>
          </a:solidFill>
        </p:spPr>
        <p:txBody>
          <a:bodyPr wrap="none" rtlCol="0">
            <a:spAutoFit/>
          </a:bodyPr>
          <a:lstStyle/>
          <a:p>
            <a:r>
              <a:rPr kumimoji="1" lang="ja-JP" altLang="en-US" sz="1100" b="1" dirty="0"/>
              <a:t>④</a:t>
            </a:r>
          </a:p>
        </p:txBody>
      </p:sp>
      <p:sp>
        <p:nvSpPr>
          <p:cNvPr id="16" name="テキスト ボックス 15"/>
          <p:cNvSpPr txBox="1"/>
          <p:nvPr/>
        </p:nvSpPr>
        <p:spPr>
          <a:xfrm>
            <a:off x="645870" y="3713282"/>
            <a:ext cx="325730" cy="261610"/>
          </a:xfrm>
          <a:prstGeom prst="rect">
            <a:avLst/>
          </a:prstGeom>
          <a:solidFill>
            <a:srgbClr val="FF0000"/>
          </a:solidFill>
        </p:spPr>
        <p:txBody>
          <a:bodyPr wrap="none" rtlCol="0">
            <a:spAutoFit/>
          </a:bodyPr>
          <a:lstStyle/>
          <a:p>
            <a:r>
              <a:rPr kumimoji="1" lang="ja-JP" altLang="en-US" sz="1100" b="1" dirty="0"/>
              <a:t>⑤</a:t>
            </a:r>
          </a:p>
        </p:txBody>
      </p:sp>
      <p:sp>
        <p:nvSpPr>
          <p:cNvPr id="17" name="テキスト ボックス 16"/>
          <p:cNvSpPr txBox="1"/>
          <p:nvPr/>
        </p:nvSpPr>
        <p:spPr>
          <a:xfrm>
            <a:off x="645870" y="4001314"/>
            <a:ext cx="325730" cy="261610"/>
          </a:xfrm>
          <a:prstGeom prst="rect">
            <a:avLst/>
          </a:prstGeom>
          <a:solidFill>
            <a:srgbClr val="FF0000"/>
          </a:solidFill>
        </p:spPr>
        <p:txBody>
          <a:bodyPr wrap="none" rtlCol="0">
            <a:spAutoFit/>
          </a:bodyPr>
          <a:lstStyle/>
          <a:p>
            <a:r>
              <a:rPr kumimoji="1" lang="ja-JP" altLang="en-US" sz="1100" b="1" dirty="0"/>
              <a:t>⑥</a:t>
            </a:r>
          </a:p>
        </p:txBody>
      </p:sp>
      <p:sp>
        <p:nvSpPr>
          <p:cNvPr id="18" name="テキスト ボックス 17"/>
          <p:cNvSpPr txBox="1"/>
          <p:nvPr/>
        </p:nvSpPr>
        <p:spPr>
          <a:xfrm>
            <a:off x="645870" y="4289346"/>
            <a:ext cx="325730" cy="261610"/>
          </a:xfrm>
          <a:prstGeom prst="rect">
            <a:avLst/>
          </a:prstGeom>
          <a:solidFill>
            <a:srgbClr val="FF0000"/>
          </a:solidFill>
        </p:spPr>
        <p:txBody>
          <a:bodyPr wrap="none" rtlCol="0">
            <a:spAutoFit/>
          </a:bodyPr>
          <a:lstStyle/>
          <a:p>
            <a:r>
              <a:rPr kumimoji="1" lang="ja-JP" altLang="en-US" sz="1100" b="1" dirty="0"/>
              <a:t>⑦</a:t>
            </a:r>
          </a:p>
        </p:txBody>
      </p:sp>
      <p:sp>
        <p:nvSpPr>
          <p:cNvPr id="19" name="Text Box 2"/>
          <p:cNvSpPr txBox="1">
            <a:spLocks noChangeArrowheads="1"/>
          </p:cNvSpPr>
          <p:nvPr/>
        </p:nvSpPr>
        <p:spPr bwMode="auto">
          <a:xfrm>
            <a:off x="508000" y="5057308"/>
            <a:ext cx="6423553"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内部番号</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の番号になります。外線番号からの着信先ごとに番号を割り当ててください。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説　明</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の名称・説明になります。わかりやすい文言を設定して下さい。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音声ファイル</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で利用する音声ファイル（</a:t>
            </a:r>
            <a:r>
              <a:rPr kumimoji="1" lang="en-US" altLang="ja-JP" sz="1100" dirty="0">
                <a:solidFill>
                  <a:schemeClr val="tx1"/>
                </a:solidFill>
                <a:latin typeface="ＭＳ Ｐゴシック" pitchFamily="50" charset="-128"/>
              </a:rPr>
              <a:t>Wav</a:t>
            </a:r>
            <a:r>
              <a:rPr kumimoji="1" lang="ja-JP" altLang="en-US" sz="1100" dirty="0">
                <a:solidFill>
                  <a:schemeClr val="tx1"/>
                </a:solidFill>
                <a:latin typeface="ＭＳ Ｐゴシック" pitchFamily="50" charset="-128"/>
              </a:rPr>
              <a:t>）を指定して下さい。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転送先</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転送先番号になります。</a:t>
            </a:r>
            <a:r>
              <a:rPr kumimoji="1" lang="en-US" altLang="ja-JP" sz="1100" dirty="0">
                <a:solidFill>
                  <a:schemeClr val="tx1"/>
                </a:solidFill>
                <a:latin typeface="ＭＳ Ｐゴシック" pitchFamily="50" charset="-128"/>
              </a:rPr>
              <a:t>ACD</a:t>
            </a:r>
            <a:r>
              <a:rPr kumimoji="1" lang="ja-JP" altLang="en-US" sz="1100" dirty="0">
                <a:solidFill>
                  <a:schemeClr val="tx1"/>
                </a:solidFill>
                <a:latin typeface="ＭＳ Ｐゴシック" pitchFamily="50" charset="-128"/>
              </a:rPr>
              <a:t>番号、内線番号、外線番号を設定して下さい。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有効期間</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の有効期間を設定して下さい。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有効時間</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の有効時間を設定して下さい。</a:t>
            </a:r>
            <a:endParaRPr kumimoji="1" lang="en-US" altLang="ja-JP" sz="1100" dirty="0">
              <a:solidFill>
                <a:schemeClr val="tx1"/>
              </a:solidFill>
              <a:latin typeface="ＭＳ Ｐゴシック" pitchFamily="50" charset="-128"/>
            </a:endParaRPr>
          </a:p>
          <a:p>
            <a:pPr defTabSz="914400" eaLnBrk="1" hangingPunct="1">
              <a:buClrTx/>
              <a:buSzTx/>
              <a:buFontTx/>
              <a:buAutoNum type="arabicPeriod"/>
              <a:tabLst>
                <a:tab pos="1344613" algn="l"/>
                <a:tab pos="1527175" algn="l"/>
              </a:tabLst>
            </a:pPr>
            <a:r>
              <a:rPr kumimoji="1" lang="ja-JP" altLang="en-US" sz="1100" dirty="0">
                <a:solidFill>
                  <a:schemeClr val="tx1"/>
                </a:solidFill>
                <a:latin typeface="ＭＳ Ｐゴシック" pitchFamily="50" charset="-128"/>
              </a:rPr>
              <a:t>有効日</a:t>
            </a:r>
            <a:r>
              <a:rPr kumimoji="1" lang="en-US" altLang="ja-JP" sz="1100" dirty="0">
                <a:solidFill>
                  <a:schemeClr val="tx1"/>
                </a:solidFill>
                <a:latin typeface="ＭＳ Ｐゴシック" pitchFamily="50" charset="-128"/>
              </a:rPr>
              <a:t>	</a:t>
            </a:r>
            <a:r>
              <a:rPr kumimoji="1" lang="ja-JP" altLang="en-US" sz="1100" dirty="0">
                <a:solidFill>
                  <a:schemeClr val="tx1"/>
                </a:solidFill>
                <a:latin typeface="ＭＳ Ｐゴシック" pitchFamily="50" charset="-128"/>
              </a:rPr>
              <a:t>：</a:t>
            </a:r>
            <a:r>
              <a:rPr kumimoji="1" lang="en-US" altLang="ja-JP" sz="1100" dirty="0">
                <a:solidFill>
                  <a:schemeClr val="tx1"/>
                </a:solidFill>
                <a:latin typeface="ＭＳ Ｐゴシック" pitchFamily="50" charset="-128"/>
              </a:rPr>
              <a:t>	IVR</a:t>
            </a:r>
            <a:r>
              <a:rPr kumimoji="1" lang="ja-JP" altLang="en-US" sz="1100" dirty="0">
                <a:solidFill>
                  <a:schemeClr val="tx1"/>
                </a:solidFill>
                <a:latin typeface="ＭＳ Ｐゴシック" pitchFamily="50" charset="-128"/>
              </a:rPr>
              <a:t>の有効日を設定して下さい。</a:t>
            </a:r>
            <a:endParaRPr kumimoji="1" lang="en-US" altLang="ja-JP" sz="1100" dirty="0">
              <a:solidFill>
                <a:schemeClr val="tx1"/>
              </a:solidFill>
              <a:latin typeface="ＭＳ Ｐゴシック"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p:cNvSpPr>
            <a:spLocks noChangeArrowheads="1"/>
          </p:cNvSpPr>
          <p:nvPr/>
        </p:nvSpPr>
        <p:spPr bwMode="auto">
          <a:xfrm>
            <a:off x="1" y="2996952"/>
            <a:ext cx="91440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rgbClr val="000000"/>
                </a:solidFill>
                <a:latin typeface="ＭＳ Ｐゴシック" pitchFamily="50" charset="-128"/>
              </a:rPr>
              <a:t>基本的な設定方法</a:t>
            </a:r>
            <a:endParaRPr lang="en-US" altLang="ja-JP" sz="2400" b="1" dirty="0">
              <a:solidFill>
                <a:srgbClr val="000000"/>
              </a:solidFill>
              <a:latin typeface="ＭＳ Ｐゴシック" pitchFamily="50" charset="-128"/>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rgbClr val="000000"/>
                </a:solidFill>
                <a:latin typeface="ＭＳ Ｐゴシック" pitchFamily="50" charset="-128"/>
              </a:rPr>
              <a:t>営業時間内・時間外での分岐</a:t>
            </a:r>
            <a:endParaRPr lang="en-US" altLang="ja-JP" sz="2400" b="1" dirty="0">
              <a:solidFill>
                <a:srgbClr val="000000"/>
              </a:solidFill>
              <a:latin typeface="ＭＳ Ｐゴシック" pitchFamily="50" charset="-128"/>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rgbClr val="000000"/>
                </a:solidFill>
                <a:latin typeface="ＭＳ Ｐゴシック" pitchFamily="50" charset="-128"/>
              </a:rPr>
              <a:t>ダイヤルボタンでの分岐</a:t>
            </a:r>
            <a:endParaRPr lang="en-US" altLang="ja-JP" sz="2400" b="1" dirty="0">
              <a:solidFill>
                <a:srgbClr val="000000"/>
              </a:solidFill>
              <a:latin typeface="ＭＳ Ｐゴシック" pitchFamily="50" charset="-128"/>
            </a:endParaRPr>
          </a:p>
        </p:txBody>
      </p:sp>
      <p:sp>
        <p:nvSpPr>
          <p:cNvPr id="3" name="Rectangle 9"/>
          <p:cNvSpPr>
            <a:spLocks noChangeArrowheads="1"/>
          </p:cNvSpPr>
          <p:nvPr/>
        </p:nvSpPr>
        <p:spPr bwMode="auto">
          <a:xfrm>
            <a:off x="0" y="1700213"/>
            <a:ext cx="9144000" cy="1066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defTabSz="914400">
              <a:buClrTx/>
              <a:buSzTx/>
              <a:buFontTx/>
              <a:buNone/>
            </a:pPr>
            <a:r>
              <a:rPr kumimoji="1" lang="ja-JP" altLang="en-US" sz="3200">
                <a:latin typeface="ＭＳ Ｐゴシック" pitchFamily="50" charset="-128"/>
              </a:rPr>
              <a:t>自動音声（</a:t>
            </a:r>
            <a:r>
              <a:rPr kumimoji="1" lang="en-US" altLang="ja-JP" sz="3200">
                <a:latin typeface="ＭＳ Ｐゴシック" pitchFamily="50" charset="-128"/>
              </a:rPr>
              <a:t>IVR</a:t>
            </a:r>
            <a:r>
              <a:rPr kumimoji="1" lang="ja-JP" altLang="en-US" sz="3200">
                <a:latin typeface="ＭＳ Ｐゴシック" pitchFamily="50" charset="-128"/>
              </a:rPr>
              <a:t>）</a:t>
            </a:r>
            <a:r>
              <a:rPr kumimoji="1" lang="en-US" altLang="ja-JP" sz="3200">
                <a:latin typeface="ＭＳ Ｐゴシック" pitchFamily="50" charset="-128"/>
              </a:rPr>
              <a:t>	</a:t>
            </a:r>
            <a:r>
              <a:rPr kumimoji="1" lang="ja-JP" altLang="en-US" sz="3200">
                <a:latin typeface="ＭＳ Ｐゴシック" pitchFamily="50" charset="-128"/>
              </a:rPr>
              <a:t>の設定方法</a:t>
            </a:r>
          </a:p>
        </p:txBody>
      </p:sp>
    </p:spTree>
    <p:extLst>
      <p:ext uri="{BB962C8B-B14F-4D97-AF65-F5344CB8AC3E}">
        <p14:creationId xmlns:p14="http://schemas.microsoft.com/office/powerpoint/2010/main" val="257950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548679"/>
            <a:ext cx="8210823" cy="3312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角丸四角形 2"/>
          <p:cNvSpPr/>
          <p:nvPr/>
        </p:nvSpPr>
        <p:spPr bwMode="auto">
          <a:xfrm>
            <a:off x="4063456" y="3159174"/>
            <a:ext cx="1152128" cy="878447"/>
          </a:xfrm>
          <a:prstGeom prst="roundRect">
            <a:avLst>
              <a:gd name="adj" fmla="val 6952"/>
            </a:avLst>
          </a:prstGeom>
          <a:ln>
            <a:headEnd type="none" w="med" len="med"/>
            <a:tailEnd type="triangle" w="med" len="med"/>
          </a:ln>
        </p:spPr>
        <p:style>
          <a:lnRef idx="3">
            <a:schemeClr val="lt1"/>
          </a:lnRef>
          <a:fillRef idx="1">
            <a:schemeClr val="accent3"/>
          </a:fillRef>
          <a:effectRef idx="1">
            <a:schemeClr val="accent3"/>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 name="スライド番号プレースホルダー 3"/>
          <p:cNvSpPr>
            <a:spLocks noGrp="1"/>
          </p:cNvSpPr>
          <p:nvPr>
            <p:ph type="sldNum" sz="quarter" idx="4294967295"/>
          </p:nvPr>
        </p:nvSpPr>
        <p:spPr>
          <a:xfrm>
            <a:off x="8153400" y="6297676"/>
            <a:ext cx="467104" cy="179324"/>
          </a:xfrm>
          <a:prstGeom prst="rect">
            <a:avLst/>
          </a:prstGeom>
        </p:spPr>
        <p:txBody>
          <a:bodyPr/>
          <a:lstStyle/>
          <a:p>
            <a:pPr marL="138430">
              <a:lnSpc>
                <a:spcPct val="100000"/>
              </a:lnSpc>
            </a:pPr>
            <a:fld id="{81D60167-4931-47E6-BA6A-407CBD079E47}" type="slidenum">
              <a:rPr lang="en-US" altLang="ja-JP" sz="1400" smtClean="0">
                <a:solidFill>
                  <a:schemeClr val="tx1"/>
                </a:solidFill>
                <a:latin typeface="HGP創英角ｺﾞｼｯｸUB"/>
                <a:cs typeface="HGP創英角ｺﾞｼｯｸUB"/>
              </a:rPr>
              <a:t>7</a:t>
            </a:fld>
            <a:endParaRPr lang="ja-JP" altLang="en-US" sz="1400">
              <a:solidFill>
                <a:schemeClr val="tx1"/>
              </a:solidFill>
              <a:latin typeface="HGP創英角ｺﾞｼｯｸUB"/>
              <a:cs typeface="HGP創英角ｺﾞｼｯｸUB"/>
            </a:endParaRPr>
          </a:p>
        </p:txBody>
      </p:sp>
      <p:sp>
        <p:nvSpPr>
          <p:cNvPr id="6" name="object 10"/>
          <p:cNvSpPr txBox="1">
            <a:spLocks noGrp="1"/>
          </p:cNvSpPr>
          <p:nvPr>
            <p:ph type="title"/>
          </p:nvPr>
        </p:nvSpPr>
        <p:spPr>
          <a:xfrm>
            <a:off x="118576" y="116632"/>
            <a:ext cx="7477760" cy="273446"/>
          </a:xfrm>
          <a:prstGeom prst="rect">
            <a:avLst/>
          </a:prstGeom>
        </p:spPr>
        <p:txBody>
          <a:bodyPr vert="horz" wrap="square" lIns="0" tIns="0" rIns="0" bIns="0" rtlCol="0">
            <a:noAutofit/>
          </a:bodyPr>
          <a:lstStyle/>
          <a:p>
            <a:pPr marL="12700" algn="l">
              <a:lnSpc>
                <a:spcPts val="2155"/>
              </a:lnSpc>
            </a:pPr>
            <a:r>
              <a:rPr sz="1800" dirty="0">
                <a:latin typeface="ＭＳ Ｐゴシック"/>
                <a:cs typeface="ＭＳ Ｐゴシック"/>
              </a:rPr>
              <a:t>■</a:t>
            </a:r>
            <a:r>
              <a:rPr lang="ja-JP" altLang="en-US" sz="1800" dirty="0">
                <a:latin typeface="ＭＳ Ｐゴシック"/>
                <a:cs typeface="ＭＳ Ｐゴシック"/>
              </a:rPr>
              <a:t>基本的な設定方法</a:t>
            </a:r>
            <a:endParaRPr sz="1800" dirty="0">
              <a:latin typeface="ＭＳ Ｐゴシック"/>
              <a:cs typeface="ＭＳ Ｐゴシック"/>
            </a:endParaRPr>
          </a:p>
        </p:txBody>
      </p:sp>
      <p:sp>
        <p:nvSpPr>
          <p:cNvPr id="10" name="object 8"/>
          <p:cNvSpPr txBox="1"/>
          <p:nvPr/>
        </p:nvSpPr>
        <p:spPr>
          <a:xfrm>
            <a:off x="323155" y="4256392"/>
            <a:ext cx="7777237" cy="2601608"/>
          </a:xfrm>
          <a:prstGeom prst="rect">
            <a:avLst/>
          </a:prstGeom>
        </p:spPr>
        <p:txBody>
          <a:bodyPr vert="horz" wrap="square" lIns="0" tIns="0" rIns="0" bIns="0" rtlCol="0">
            <a:noAutofit/>
          </a:bodyPr>
          <a:lstStyle/>
          <a:p>
            <a:pPr marL="12700">
              <a:lnSpc>
                <a:spcPct val="100000"/>
              </a:lnSpc>
            </a:pPr>
            <a:r>
              <a:rPr sz="1200" spc="-10" dirty="0">
                <a:solidFill>
                  <a:schemeClr val="tx1"/>
                </a:solidFill>
                <a:latin typeface="+mn-ea"/>
                <a:ea typeface="+mn-ea"/>
                <a:cs typeface="HGP創英角ｺﾞｼｯｸUB"/>
              </a:rPr>
              <a:t>1.</a:t>
            </a:r>
            <a:r>
              <a:rPr lang="ja-JP" altLang="en-US" sz="1200" spc="-10" dirty="0">
                <a:solidFill>
                  <a:schemeClr val="tx1"/>
                </a:solidFill>
                <a:latin typeface="+mn-ea"/>
                <a:ea typeface="+mn-ea"/>
                <a:cs typeface="HGP創英角ｺﾞｼｯｸUB"/>
              </a:rPr>
              <a:t>　内部番号 ： 内部番号を</a:t>
            </a:r>
            <a:r>
              <a:rPr lang="en-US" altLang="ja-JP" sz="1200" spc="-10" dirty="0">
                <a:solidFill>
                  <a:schemeClr val="tx1"/>
                </a:solidFill>
                <a:latin typeface="+mn-ea"/>
                <a:ea typeface="+mn-ea"/>
                <a:cs typeface="HGP創英角ｺﾞｼｯｸUB"/>
              </a:rPr>
              <a:t>7000</a:t>
            </a:r>
            <a:r>
              <a:rPr lang="ja-JP" altLang="en-US" sz="1200" spc="-10" dirty="0">
                <a:solidFill>
                  <a:schemeClr val="tx1"/>
                </a:solidFill>
                <a:latin typeface="+mn-ea"/>
                <a:ea typeface="+mn-ea"/>
                <a:cs typeface="HGP創英角ｺﾞｼｯｸUB"/>
              </a:rPr>
              <a:t>番台で設定してください。</a:t>
            </a:r>
            <a:endParaRPr sz="1200" dirty="0">
              <a:solidFill>
                <a:schemeClr val="tx1"/>
              </a:solidFill>
              <a:latin typeface="+mn-ea"/>
              <a:ea typeface="+mn-ea"/>
              <a:cs typeface="HGP創英角ｺﾞｼｯｸUB"/>
            </a:endParaRPr>
          </a:p>
          <a:p>
            <a:pPr marL="12700">
              <a:lnSpc>
                <a:spcPct val="100000"/>
              </a:lnSpc>
            </a:pPr>
            <a:r>
              <a:rPr sz="1200" spc="-10" dirty="0">
                <a:solidFill>
                  <a:schemeClr val="tx1"/>
                </a:solidFill>
                <a:latin typeface="+mn-ea"/>
                <a:ea typeface="+mn-ea"/>
                <a:cs typeface="HGP創英角ｺﾞｼｯｸUB"/>
              </a:rPr>
              <a:t>2.</a:t>
            </a:r>
            <a:r>
              <a:rPr lang="ja-JP" altLang="en-US" sz="1200" spc="-10" dirty="0">
                <a:solidFill>
                  <a:schemeClr val="tx1"/>
                </a:solidFill>
                <a:latin typeface="+mn-ea"/>
                <a:ea typeface="+mn-ea"/>
                <a:cs typeface="HGP創英角ｺﾞｼｯｸUB"/>
              </a:rPr>
              <a:t>　説明 ： 管理しやすい名称を設定してください。</a:t>
            </a:r>
            <a:endParaRPr sz="1200" dirty="0">
              <a:solidFill>
                <a:schemeClr val="tx1"/>
              </a:solidFill>
              <a:latin typeface="+mn-ea"/>
              <a:ea typeface="+mn-ea"/>
              <a:cs typeface="HGP創英角ｺﾞｼｯｸUB"/>
            </a:endParaRPr>
          </a:p>
          <a:p>
            <a:pPr marL="12700">
              <a:lnSpc>
                <a:spcPct val="100000"/>
              </a:lnSpc>
            </a:pPr>
            <a:r>
              <a:rPr sz="1200" spc="-10" dirty="0">
                <a:solidFill>
                  <a:schemeClr val="tx1"/>
                </a:solidFill>
                <a:latin typeface="+mn-ea"/>
                <a:ea typeface="+mn-ea"/>
                <a:cs typeface="HGP創英角ｺﾞｼｯｸUB"/>
              </a:rPr>
              <a:t>3.</a:t>
            </a:r>
            <a:r>
              <a:rPr lang="ja-JP" altLang="en-US" sz="1200" spc="-10" dirty="0">
                <a:solidFill>
                  <a:schemeClr val="tx1"/>
                </a:solidFill>
                <a:latin typeface="+mn-ea"/>
                <a:ea typeface="+mn-ea"/>
                <a:cs typeface="HGP創英角ｺﾞｼｯｸUB"/>
              </a:rPr>
              <a:t>　音声ファイル ： 電話をかけてきた相手にアナウンスを流す場合は、音声ファイルを登録してください。</a:t>
            </a:r>
            <a:endParaRPr lang="en-US" altLang="ja-JP" sz="1200" spc="-10" dirty="0">
              <a:solidFill>
                <a:schemeClr val="tx1"/>
              </a:solidFill>
              <a:latin typeface="+mn-ea"/>
              <a:ea typeface="+mn-ea"/>
              <a:cs typeface="HGP創英角ｺﾞｼｯｸUB"/>
            </a:endParaRPr>
          </a:p>
          <a:p>
            <a:pPr marL="12700">
              <a:lnSpc>
                <a:spcPct val="100000"/>
              </a:lnSpc>
            </a:pPr>
            <a:r>
              <a:rPr sz="1200" spc="-10" dirty="0">
                <a:solidFill>
                  <a:schemeClr val="tx1"/>
                </a:solidFill>
                <a:latin typeface="+mn-ea"/>
                <a:ea typeface="+mn-ea"/>
                <a:cs typeface="HGP創英角ｺﾞｼｯｸUB"/>
              </a:rPr>
              <a:t>4.</a:t>
            </a:r>
            <a:r>
              <a:rPr lang="ja-JP" altLang="en-US" sz="1200" spc="-10" dirty="0">
                <a:solidFill>
                  <a:schemeClr val="tx1"/>
                </a:solidFill>
                <a:latin typeface="+mn-ea"/>
                <a:ea typeface="+mn-ea"/>
                <a:cs typeface="HGP創英角ｺﾞｼｯｸUB"/>
              </a:rPr>
              <a:t>　転送先 ： 着信させる</a:t>
            </a:r>
            <a:r>
              <a:rPr lang="en-US" altLang="ja-JP" sz="1200" spc="-10" dirty="0">
                <a:solidFill>
                  <a:schemeClr val="tx1"/>
                </a:solidFill>
                <a:latin typeface="+mn-ea"/>
                <a:ea typeface="+mn-ea"/>
                <a:cs typeface="HGP創英角ｺﾞｼｯｸUB"/>
              </a:rPr>
              <a:t>ACD</a:t>
            </a:r>
            <a:r>
              <a:rPr lang="ja-JP" altLang="en-US" sz="1200" spc="-10" dirty="0">
                <a:solidFill>
                  <a:schemeClr val="tx1"/>
                </a:solidFill>
                <a:latin typeface="+mn-ea"/>
                <a:ea typeface="+mn-ea"/>
                <a:cs typeface="HGP創英角ｺﾞｼｯｸUB"/>
              </a:rPr>
              <a:t>や内線番号、外線番号を登録してください。</a:t>
            </a:r>
            <a:endParaRPr lang="en-US" altLang="ja-JP" sz="1200" spc="-10" dirty="0">
              <a:solidFill>
                <a:schemeClr val="tx1"/>
              </a:solidFill>
              <a:latin typeface="+mn-ea"/>
              <a:ea typeface="+mn-ea"/>
              <a:cs typeface="HGP創英角ｺﾞｼｯｸUB"/>
            </a:endParaRPr>
          </a:p>
          <a:p>
            <a:pPr marL="12700">
              <a:lnSpc>
                <a:spcPct val="100000"/>
              </a:lnSpc>
            </a:pPr>
            <a:r>
              <a:rPr lang="ja-JP" altLang="en-US" sz="1200" spc="-10" dirty="0">
                <a:solidFill>
                  <a:schemeClr val="tx1"/>
                </a:solidFill>
                <a:latin typeface="+mn-ea"/>
                <a:ea typeface="+mn-ea"/>
                <a:cs typeface="HGP創英角ｺﾞｼｯｸUB"/>
              </a:rPr>
              <a:t>　　 </a:t>
            </a:r>
            <a:r>
              <a:rPr lang="en-US" altLang="ja-JP" sz="1200" spc="-10" dirty="0">
                <a:solidFill>
                  <a:schemeClr val="tx1"/>
                </a:solidFill>
                <a:latin typeface="+mn-ea"/>
                <a:ea typeface="+mn-ea"/>
                <a:cs typeface="HGP創英角ｺﾞｼｯｸUB"/>
              </a:rPr>
              <a:t>※</a:t>
            </a:r>
            <a:r>
              <a:rPr lang="ja-JP" altLang="en-US" sz="1200" spc="-10" dirty="0">
                <a:solidFill>
                  <a:schemeClr val="tx1"/>
                </a:solidFill>
                <a:latin typeface="+mn-ea"/>
                <a:ea typeface="+mn-ea"/>
                <a:cs typeface="HGP創英角ｺﾞｼｯｸUB"/>
              </a:rPr>
              <a:t>アナウンスだけを流して電話を切る場合は、転送先は空欄にしてください。</a:t>
            </a:r>
            <a:endParaRPr sz="1200" dirty="0">
              <a:solidFill>
                <a:schemeClr val="tx1"/>
              </a:solidFill>
              <a:latin typeface="+mn-ea"/>
              <a:ea typeface="+mn-ea"/>
              <a:cs typeface="HGP創英角ｺﾞｼｯｸUB"/>
            </a:endParaRPr>
          </a:p>
          <a:p>
            <a:pPr marL="12700"/>
            <a:r>
              <a:rPr sz="1200" spc="-10" dirty="0">
                <a:solidFill>
                  <a:schemeClr val="tx1"/>
                </a:solidFill>
                <a:latin typeface="+mn-ea"/>
                <a:ea typeface="+mn-ea"/>
                <a:cs typeface="HGP創英角ｺﾞｼｯｸUB"/>
              </a:rPr>
              <a:t>5.</a:t>
            </a:r>
            <a:r>
              <a:rPr lang="ja-JP" altLang="en-US" sz="1200" spc="-10" dirty="0">
                <a:solidFill>
                  <a:schemeClr val="tx1"/>
                </a:solidFill>
                <a:latin typeface="+mn-ea"/>
                <a:ea typeface="+mn-ea"/>
                <a:cs typeface="HGP創英角ｺﾞｼｯｸUB"/>
              </a:rPr>
              <a:t>　備考 ：メモ欄としてご利用ください</a:t>
            </a:r>
            <a:r>
              <a:rPr lang="ja-JP" altLang="en-US" sz="1200" spc="-15" dirty="0">
                <a:solidFill>
                  <a:schemeClr val="tx1"/>
                </a:solidFill>
                <a:latin typeface="+mn-ea"/>
                <a:ea typeface="+mn-ea"/>
                <a:cs typeface="HGP創英角ｺﾞｼｯｸUB"/>
              </a:rPr>
              <a:t>。</a:t>
            </a:r>
            <a:r>
              <a:rPr lang="ja-JP" altLang="en-US" sz="1200" spc="-10" dirty="0">
                <a:solidFill>
                  <a:schemeClr val="tx1"/>
                </a:solidFill>
                <a:latin typeface="+mn-ea"/>
                <a:ea typeface="+mn-ea"/>
                <a:cs typeface="HGP創英角ｺﾞｼｯｸUB"/>
              </a:rPr>
              <a:t>設定</a:t>
            </a:r>
            <a:r>
              <a:rPr lang="ja-JP" altLang="en-US" sz="1200" spc="-5" dirty="0">
                <a:solidFill>
                  <a:schemeClr val="tx1"/>
                </a:solidFill>
                <a:latin typeface="+mn-ea"/>
                <a:ea typeface="+mn-ea"/>
                <a:cs typeface="HGP創英角ｺﾞｼｯｸUB"/>
              </a:rPr>
              <a:t>に</a:t>
            </a:r>
            <a:r>
              <a:rPr lang="ja-JP" altLang="en-US" sz="1200" spc="-10" dirty="0">
                <a:solidFill>
                  <a:schemeClr val="tx1"/>
                </a:solidFill>
                <a:latin typeface="+mn-ea"/>
                <a:ea typeface="+mn-ea"/>
                <a:cs typeface="HGP創英角ｺﾞｼｯｸUB"/>
              </a:rPr>
              <a:t>影響は</a:t>
            </a:r>
            <a:r>
              <a:rPr lang="ja-JP" altLang="en-US" sz="1200" spc="-5" dirty="0">
                <a:solidFill>
                  <a:schemeClr val="tx1"/>
                </a:solidFill>
                <a:latin typeface="+mn-ea"/>
                <a:ea typeface="+mn-ea"/>
                <a:cs typeface="HGP創英角ｺﾞｼｯｸUB"/>
              </a:rPr>
              <a:t>あり</a:t>
            </a:r>
            <a:r>
              <a:rPr lang="ja-JP" altLang="en-US" sz="1200" spc="-10" dirty="0">
                <a:solidFill>
                  <a:schemeClr val="tx1"/>
                </a:solidFill>
                <a:latin typeface="+mn-ea"/>
                <a:ea typeface="+mn-ea"/>
                <a:cs typeface="HGP創英角ｺﾞｼｯｸUB"/>
              </a:rPr>
              <a:t>ま</a:t>
            </a:r>
            <a:r>
              <a:rPr lang="ja-JP" altLang="en-US" sz="1200" spc="5" dirty="0">
                <a:solidFill>
                  <a:schemeClr val="tx1"/>
                </a:solidFill>
                <a:latin typeface="+mn-ea"/>
                <a:ea typeface="+mn-ea"/>
                <a:cs typeface="HGP創英角ｺﾞｼｯｸUB"/>
              </a:rPr>
              <a:t>せ</a:t>
            </a:r>
            <a:r>
              <a:rPr lang="ja-JP" altLang="en-US" sz="1200" spc="-15" dirty="0">
                <a:solidFill>
                  <a:schemeClr val="tx1"/>
                </a:solidFill>
                <a:latin typeface="+mn-ea"/>
                <a:ea typeface="+mn-ea"/>
                <a:cs typeface="HGP創英角ｺﾞｼｯｸUB"/>
              </a:rPr>
              <a:t>ん</a:t>
            </a:r>
            <a:r>
              <a:rPr lang="ja-JP" altLang="en-US" sz="1200" spc="-10" dirty="0">
                <a:solidFill>
                  <a:schemeClr val="tx1"/>
                </a:solidFill>
                <a:latin typeface="+mn-ea"/>
                <a:ea typeface="+mn-ea"/>
                <a:cs typeface="HGP創英角ｺﾞｼｯｸUB"/>
              </a:rPr>
              <a:t>。</a:t>
            </a:r>
            <a:endParaRPr lang="en-US" altLang="ja-JP" sz="1200" spc="-10" dirty="0">
              <a:solidFill>
                <a:schemeClr val="tx1"/>
              </a:solidFill>
              <a:latin typeface="+mn-ea"/>
              <a:ea typeface="+mn-ea"/>
              <a:cs typeface="HGP創英角ｺﾞｼｯｸUB"/>
            </a:endParaRPr>
          </a:p>
          <a:p>
            <a:pPr marL="12700"/>
            <a:r>
              <a:rPr sz="1200" spc="-10" dirty="0">
                <a:solidFill>
                  <a:schemeClr val="tx1"/>
                </a:solidFill>
                <a:latin typeface="+mn-ea"/>
                <a:ea typeface="+mn-ea"/>
                <a:cs typeface="HGP創英角ｺﾞｼｯｸUB"/>
              </a:rPr>
              <a:t>6.</a:t>
            </a:r>
            <a:r>
              <a:rPr lang="ja-JP" altLang="en-US" sz="1200" spc="-10" dirty="0">
                <a:solidFill>
                  <a:schemeClr val="tx1"/>
                </a:solidFill>
                <a:latin typeface="+mn-ea"/>
                <a:ea typeface="+mn-ea"/>
                <a:cs typeface="HGP創英角ｺﾞｼｯｸUB"/>
              </a:rPr>
              <a:t>　有効期間 ： 夏季休暇・冬期休暇などの設定に利用します。通常は初期設定のままで構いません。</a:t>
            </a:r>
            <a:endParaRPr lang="en-US" altLang="ja-JP" sz="1200" spc="-10" dirty="0">
              <a:solidFill>
                <a:schemeClr val="tx1"/>
              </a:solidFill>
              <a:latin typeface="+mn-ea"/>
              <a:ea typeface="+mn-ea"/>
              <a:cs typeface="HGP創英角ｺﾞｼｯｸUB"/>
            </a:endParaRPr>
          </a:p>
          <a:p>
            <a:pPr marL="12700"/>
            <a:r>
              <a:rPr lang="en-US" altLang="ja-JP" sz="1200" spc="-10" dirty="0">
                <a:solidFill>
                  <a:schemeClr val="tx1"/>
                </a:solidFill>
                <a:latin typeface="+mn-ea"/>
                <a:ea typeface="+mn-ea"/>
                <a:cs typeface="HGP創英角ｺﾞｼｯｸUB"/>
              </a:rPr>
              <a:t>7.</a:t>
            </a:r>
            <a:r>
              <a:rPr lang="ja-JP" altLang="en-US" sz="1200" spc="-10" dirty="0">
                <a:solidFill>
                  <a:schemeClr val="tx1"/>
                </a:solidFill>
                <a:latin typeface="+mn-ea"/>
                <a:ea typeface="+mn-ea"/>
                <a:cs typeface="HGP創英角ｺﾞｼｯｸUB"/>
              </a:rPr>
              <a:t>　有効時間 ： 営業時間等、この</a:t>
            </a:r>
            <a:r>
              <a:rPr lang="en-US" altLang="ja-JP" sz="1200" spc="-10" dirty="0">
                <a:solidFill>
                  <a:schemeClr val="tx1"/>
                </a:solidFill>
                <a:latin typeface="+mn-ea"/>
                <a:ea typeface="+mn-ea"/>
                <a:cs typeface="HGP創英角ｺﾞｼｯｸUB"/>
              </a:rPr>
              <a:t>IVR</a:t>
            </a:r>
            <a:r>
              <a:rPr lang="ja-JP" altLang="en-US" sz="1200" spc="-10" dirty="0">
                <a:solidFill>
                  <a:schemeClr val="tx1"/>
                </a:solidFill>
                <a:latin typeface="+mn-ea"/>
                <a:ea typeface="+mn-ea"/>
                <a:cs typeface="HGP創英角ｺﾞｼｯｸUB"/>
              </a:rPr>
              <a:t>が稼働する時間を設定します。</a:t>
            </a:r>
            <a:endParaRPr lang="en-US" altLang="ja-JP" sz="1200" spc="-10" dirty="0">
              <a:solidFill>
                <a:schemeClr val="tx1"/>
              </a:solidFill>
              <a:latin typeface="+mn-ea"/>
              <a:ea typeface="+mn-ea"/>
              <a:cs typeface="HGP創英角ｺﾞｼｯｸUB"/>
            </a:endParaRPr>
          </a:p>
          <a:p>
            <a:pPr marL="12700"/>
            <a:r>
              <a:rPr lang="ja-JP" altLang="en-US" sz="1200" spc="-10" dirty="0">
                <a:solidFill>
                  <a:schemeClr val="tx1"/>
                </a:solidFill>
                <a:latin typeface="+mn-ea"/>
                <a:ea typeface="+mn-ea"/>
                <a:cs typeface="HGP創英角ｺﾞｼｯｸUB"/>
              </a:rPr>
              <a:t>　　 </a:t>
            </a:r>
            <a:r>
              <a:rPr lang="en-US" altLang="ja-JP" sz="1200" spc="-10" dirty="0">
                <a:solidFill>
                  <a:schemeClr val="tx1"/>
                </a:solidFill>
                <a:latin typeface="+mn-ea"/>
                <a:ea typeface="+mn-ea"/>
                <a:cs typeface="HGP創英角ｺﾞｼｯｸUB"/>
              </a:rPr>
              <a:t>※24</a:t>
            </a:r>
            <a:r>
              <a:rPr lang="ja-JP" altLang="en-US" sz="1200" spc="-10" dirty="0">
                <a:solidFill>
                  <a:schemeClr val="tx1"/>
                </a:solidFill>
                <a:latin typeface="+mn-ea"/>
                <a:ea typeface="+mn-ea"/>
                <a:cs typeface="HGP創英角ｺﾞｼｯｸUB"/>
              </a:rPr>
              <a:t>時以降の時間</a:t>
            </a:r>
            <a:r>
              <a:rPr lang="ja-JP" altLang="en-US" sz="1200" spc="-10" dirty="0">
                <a:solidFill>
                  <a:schemeClr val="tx1"/>
                </a:solidFill>
                <a:latin typeface="+mn-ea"/>
                <a:cs typeface="HGP創英角ｺﾞｼｯｸUB"/>
              </a:rPr>
              <a:t>（</a:t>
            </a:r>
            <a:r>
              <a:rPr lang="en-US" altLang="ja-JP" sz="1200" spc="-10" dirty="0">
                <a:solidFill>
                  <a:schemeClr val="tx1"/>
                </a:solidFill>
                <a:latin typeface="+mn-ea"/>
                <a:cs typeface="HGP創英角ｺﾞｼｯｸUB"/>
              </a:rPr>
              <a:t>25</a:t>
            </a:r>
            <a:r>
              <a:rPr lang="ja-JP" altLang="en-US" sz="1200" spc="-10" dirty="0">
                <a:solidFill>
                  <a:schemeClr val="tx1"/>
                </a:solidFill>
                <a:latin typeface="+mn-ea"/>
                <a:cs typeface="HGP創英角ｺﾞｼｯｸUB"/>
              </a:rPr>
              <a:t>時など）</a:t>
            </a:r>
            <a:r>
              <a:rPr lang="ja-JP" altLang="en-US" sz="1200" spc="-10" dirty="0">
                <a:solidFill>
                  <a:schemeClr val="tx1"/>
                </a:solidFill>
                <a:latin typeface="+mn-ea"/>
                <a:ea typeface="+mn-ea"/>
                <a:cs typeface="HGP創英角ｺﾞｼｯｸUB"/>
              </a:rPr>
              <a:t>は無効になりますので御注意ください。</a:t>
            </a:r>
            <a:endParaRPr lang="en-US" altLang="ja-JP" sz="1200" spc="-10" dirty="0">
              <a:solidFill>
                <a:schemeClr val="tx1"/>
              </a:solidFill>
              <a:latin typeface="+mn-ea"/>
              <a:ea typeface="+mn-ea"/>
              <a:cs typeface="HGP創英角ｺﾞｼｯｸUB"/>
            </a:endParaRPr>
          </a:p>
          <a:p>
            <a:pPr marL="12700"/>
            <a:r>
              <a:rPr lang="ja-JP" altLang="en-US" sz="1200" spc="-10" dirty="0">
                <a:solidFill>
                  <a:schemeClr val="tx1"/>
                </a:solidFill>
                <a:latin typeface="+mn-ea"/>
                <a:cs typeface="HGP創英角ｺﾞｼｯｸUB"/>
              </a:rPr>
              <a:t>　　 例）営業時間外が当日</a:t>
            </a:r>
            <a:r>
              <a:rPr lang="en-US" altLang="ja-JP" sz="1200" spc="-10" dirty="0">
                <a:solidFill>
                  <a:schemeClr val="tx1"/>
                </a:solidFill>
                <a:latin typeface="+mn-ea"/>
                <a:cs typeface="HGP創英角ｺﾞｼｯｸUB"/>
              </a:rPr>
              <a:t>20</a:t>
            </a:r>
            <a:r>
              <a:rPr lang="ja-JP" altLang="en-US" sz="1200" spc="-10" dirty="0">
                <a:solidFill>
                  <a:schemeClr val="tx1"/>
                </a:solidFill>
                <a:latin typeface="+mn-ea"/>
                <a:cs typeface="HGP創英角ｺﾞｼｯｸUB"/>
              </a:rPr>
              <a:t>時～翌日の</a:t>
            </a:r>
            <a:r>
              <a:rPr lang="en-US" altLang="ja-JP" sz="1200" spc="-10" dirty="0">
                <a:solidFill>
                  <a:schemeClr val="tx1"/>
                </a:solidFill>
                <a:latin typeface="+mn-ea"/>
                <a:cs typeface="HGP創英角ｺﾞｼｯｸUB"/>
              </a:rPr>
              <a:t>8:59</a:t>
            </a:r>
            <a:r>
              <a:rPr lang="ja-JP" altLang="en-US" sz="1200" spc="-10" dirty="0" err="1">
                <a:solidFill>
                  <a:schemeClr val="tx1"/>
                </a:solidFill>
                <a:latin typeface="+mn-ea"/>
                <a:cs typeface="HGP創英角ｺﾞｼｯｸUB"/>
              </a:rPr>
              <a:t>までの</a:t>
            </a:r>
            <a:r>
              <a:rPr lang="ja-JP" altLang="en-US" sz="1200" spc="-10" dirty="0">
                <a:solidFill>
                  <a:schemeClr val="tx1"/>
                </a:solidFill>
                <a:latin typeface="+mn-ea"/>
                <a:cs typeface="HGP創英角ｺﾞｼｯｸUB"/>
              </a:rPr>
              <a:t>場合、有効時間を「</a:t>
            </a:r>
            <a:r>
              <a:rPr lang="en-US" altLang="ja-JP" sz="1200" spc="-10" dirty="0">
                <a:solidFill>
                  <a:schemeClr val="tx1"/>
                </a:solidFill>
                <a:latin typeface="+mn-ea"/>
                <a:cs typeface="HGP創英角ｺﾞｼｯｸUB"/>
              </a:rPr>
              <a:t>20:00</a:t>
            </a:r>
            <a:r>
              <a:rPr lang="ja-JP" altLang="en-US" sz="1200" spc="-10" dirty="0">
                <a:solidFill>
                  <a:schemeClr val="tx1"/>
                </a:solidFill>
                <a:latin typeface="+mn-ea"/>
                <a:cs typeface="HGP創英角ｺﾞｼｯｸUB"/>
              </a:rPr>
              <a:t>～</a:t>
            </a:r>
            <a:r>
              <a:rPr lang="en-US" altLang="ja-JP" sz="1200" spc="-10" dirty="0">
                <a:solidFill>
                  <a:schemeClr val="tx1"/>
                </a:solidFill>
                <a:latin typeface="+mn-ea"/>
                <a:cs typeface="HGP創英角ｺﾞｼｯｸUB"/>
              </a:rPr>
              <a:t> 08:59</a:t>
            </a:r>
            <a:r>
              <a:rPr lang="ja-JP" altLang="en-US" sz="1200" spc="-10" dirty="0">
                <a:solidFill>
                  <a:schemeClr val="tx1"/>
                </a:solidFill>
                <a:latin typeface="+mn-ea"/>
                <a:cs typeface="HGP創英角ｺﾞｼｯｸUB"/>
              </a:rPr>
              <a:t>」と設定すると正しく動作しません。</a:t>
            </a:r>
            <a:endParaRPr lang="en-US" altLang="ja-JP" sz="1200" spc="-10" dirty="0">
              <a:solidFill>
                <a:schemeClr val="tx1"/>
              </a:solidFill>
              <a:latin typeface="+mn-ea"/>
              <a:cs typeface="HGP創英角ｺﾞｼｯｸUB"/>
            </a:endParaRPr>
          </a:p>
          <a:p>
            <a:pPr marL="12700"/>
            <a:r>
              <a:rPr lang="en-US" altLang="ja-JP" sz="1200" spc="-10" dirty="0">
                <a:solidFill>
                  <a:schemeClr val="tx1"/>
                </a:solidFill>
                <a:latin typeface="+mn-ea"/>
                <a:ea typeface="+mn-ea"/>
                <a:cs typeface="HGP創英角ｺﾞｼｯｸUB"/>
              </a:rPr>
              <a:t>8.</a:t>
            </a:r>
            <a:r>
              <a:rPr lang="ja-JP" altLang="en-US" sz="1200" spc="-10" dirty="0">
                <a:solidFill>
                  <a:schemeClr val="tx1"/>
                </a:solidFill>
                <a:latin typeface="+mn-ea"/>
                <a:ea typeface="+mn-ea"/>
                <a:cs typeface="HGP創英角ｺﾞｼｯｸUB"/>
              </a:rPr>
              <a:t>　有効日 ： 営業日等、この</a:t>
            </a:r>
            <a:r>
              <a:rPr lang="en-US" altLang="ja-JP" sz="1200" spc="-10" dirty="0">
                <a:solidFill>
                  <a:schemeClr val="tx1"/>
                </a:solidFill>
                <a:latin typeface="+mn-ea"/>
                <a:ea typeface="+mn-ea"/>
                <a:cs typeface="HGP創英角ｺﾞｼｯｸUB"/>
              </a:rPr>
              <a:t>IVR</a:t>
            </a:r>
            <a:r>
              <a:rPr lang="ja-JP" altLang="en-US" sz="1200" spc="-10" dirty="0">
                <a:solidFill>
                  <a:schemeClr val="tx1"/>
                </a:solidFill>
                <a:latin typeface="+mn-ea"/>
                <a:ea typeface="+mn-ea"/>
                <a:cs typeface="HGP創英角ｺﾞｼｯｸUB"/>
              </a:rPr>
              <a:t>が稼働する曜日を指定します。</a:t>
            </a:r>
            <a:endParaRPr lang="en-US" altLang="ja-JP" sz="1200" spc="-10" dirty="0">
              <a:solidFill>
                <a:schemeClr val="tx1"/>
              </a:solidFill>
              <a:latin typeface="+mn-ea"/>
              <a:ea typeface="+mn-ea"/>
              <a:cs typeface="HGP創英角ｺﾞｼｯｸUB"/>
            </a:endParaRPr>
          </a:p>
          <a:p>
            <a:pPr marL="12700"/>
            <a:endParaRPr lang="en-US" altLang="ja-JP" sz="1200" spc="-10" dirty="0">
              <a:solidFill>
                <a:schemeClr val="tx1"/>
              </a:solidFill>
              <a:latin typeface="+mn-ea"/>
              <a:ea typeface="+mn-ea"/>
              <a:cs typeface="HGP創英角ｺﾞｼｯｸUB"/>
            </a:endParaRPr>
          </a:p>
          <a:p>
            <a:pPr marL="12700"/>
            <a:r>
              <a:rPr lang="en-US" altLang="ja-JP" sz="1200" u="sng" spc="-10" dirty="0">
                <a:solidFill>
                  <a:schemeClr val="tx1"/>
                </a:solidFill>
                <a:latin typeface="+mn-ea"/>
                <a:ea typeface="+mn-ea"/>
                <a:cs typeface="HGP創英角ｺﾞｼｯｸUB"/>
              </a:rPr>
              <a:t>※</a:t>
            </a:r>
            <a:r>
              <a:rPr lang="ja-JP" altLang="en-US" sz="1200" u="sng" spc="-10" dirty="0">
                <a:solidFill>
                  <a:schemeClr val="tx1"/>
                </a:solidFill>
                <a:latin typeface="+mn-ea"/>
                <a:ea typeface="+mn-ea"/>
                <a:cs typeface="HGP創英角ｺﾞｼｯｸUB"/>
              </a:rPr>
              <a:t>次のページの＜時間内・時間外での分岐＞　＜ダイヤルボタンでの分岐＞もご覧の上で設定してください</a:t>
            </a:r>
            <a:endParaRPr lang="en-US" altLang="ja-JP" sz="1200" u="sng" spc="-10" dirty="0">
              <a:solidFill>
                <a:schemeClr val="tx1"/>
              </a:solidFill>
              <a:latin typeface="+mn-ea"/>
              <a:ea typeface="+mn-ea"/>
              <a:cs typeface="HGP創英角ｺﾞｼｯｸUB"/>
            </a:endParaRPr>
          </a:p>
        </p:txBody>
      </p:sp>
      <p:sp>
        <p:nvSpPr>
          <p:cNvPr id="11" name="object 11"/>
          <p:cNvSpPr/>
          <p:nvPr/>
        </p:nvSpPr>
        <p:spPr>
          <a:xfrm>
            <a:off x="971600" y="3536776"/>
            <a:ext cx="720089" cy="216026"/>
          </a:xfrm>
          <a:custGeom>
            <a:avLst/>
            <a:gdLst/>
            <a:ahLst/>
            <a:cxnLst/>
            <a:rect l="l" t="t" r="r" b="b"/>
            <a:pathLst>
              <a:path w="720089" h="216026">
                <a:moveTo>
                  <a:pt x="0" y="108076"/>
                </a:moveTo>
                <a:lnTo>
                  <a:pt x="18352" y="73916"/>
                </a:lnTo>
                <a:lnTo>
                  <a:pt x="53934" y="51146"/>
                </a:lnTo>
                <a:lnTo>
                  <a:pt x="105441" y="31654"/>
                </a:lnTo>
                <a:lnTo>
                  <a:pt x="147392" y="20852"/>
                </a:lnTo>
                <a:lnTo>
                  <a:pt x="194568" y="12063"/>
                </a:lnTo>
                <a:lnTo>
                  <a:pt x="246229" y="5509"/>
                </a:lnTo>
                <a:lnTo>
                  <a:pt x="301635" y="1414"/>
                </a:lnTo>
                <a:lnTo>
                  <a:pt x="360044" y="0"/>
                </a:lnTo>
                <a:lnTo>
                  <a:pt x="389578" y="358"/>
                </a:lnTo>
                <a:lnTo>
                  <a:pt x="446579" y="3140"/>
                </a:lnTo>
                <a:lnTo>
                  <a:pt x="500205" y="8493"/>
                </a:lnTo>
                <a:lnTo>
                  <a:pt x="549716" y="16192"/>
                </a:lnTo>
                <a:lnTo>
                  <a:pt x="594372" y="26015"/>
                </a:lnTo>
                <a:lnTo>
                  <a:pt x="633432" y="37741"/>
                </a:lnTo>
                <a:lnTo>
                  <a:pt x="679908" y="58409"/>
                </a:lnTo>
                <a:lnTo>
                  <a:pt x="715378" y="90546"/>
                </a:lnTo>
                <a:lnTo>
                  <a:pt x="720089" y="108076"/>
                </a:lnTo>
                <a:lnTo>
                  <a:pt x="718896" y="116922"/>
                </a:lnTo>
                <a:lnTo>
                  <a:pt x="691800" y="150072"/>
                </a:lnTo>
                <a:lnTo>
                  <a:pt x="650632" y="171806"/>
                </a:lnTo>
                <a:lnTo>
                  <a:pt x="614648" y="184388"/>
                </a:lnTo>
                <a:lnTo>
                  <a:pt x="572697" y="195182"/>
                </a:lnTo>
                <a:lnTo>
                  <a:pt x="525521" y="203967"/>
                </a:lnTo>
                <a:lnTo>
                  <a:pt x="473860" y="210518"/>
                </a:lnTo>
                <a:lnTo>
                  <a:pt x="418454" y="214612"/>
                </a:lnTo>
                <a:lnTo>
                  <a:pt x="360044" y="216026"/>
                </a:lnTo>
                <a:lnTo>
                  <a:pt x="330511" y="215668"/>
                </a:lnTo>
                <a:lnTo>
                  <a:pt x="273510" y="212886"/>
                </a:lnTo>
                <a:lnTo>
                  <a:pt x="219884" y="207535"/>
                </a:lnTo>
                <a:lnTo>
                  <a:pt x="170373" y="199840"/>
                </a:lnTo>
                <a:lnTo>
                  <a:pt x="125717" y="190022"/>
                </a:lnTo>
                <a:lnTo>
                  <a:pt x="86657" y="178306"/>
                </a:lnTo>
                <a:lnTo>
                  <a:pt x="40181" y="157661"/>
                </a:lnTo>
                <a:lnTo>
                  <a:pt x="4711" y="125573"/>
                </a:lnTo>
                <a:lnTo>
                  <a:pt x="0" y="108076"/>
                </a:lnTo>
                <a:close/>
              </a:path>
            </a:pathLst>
          </a:custGeom>
          <a:ln w="12700">
            <a:solidFill>
              <a:srgbClr val="FF0000"/>
            </a:solidFill>
          </a:ln>
        </p:spPr>
        <p:txBody>
          <a:bodyPr wrap="square" lIns="0" tIns="0" rIns="0" bIns="0" rtlCol="0">
            <a:noAutofit/>
          </a:bodyPr>
          <a:lstStyle/>
          <a:p>
            <a:endParaRPr>
              <a:solidFill>
                <a:schemeClr val="tx1"/>
              </a:solidFill>
            </a:endParaRPr>
          </a:p>
        </p:txBody>
      </p:sp>
      <p:sp>
        <p:nvSpPr>
          <p:cNvPr id="12" name="object 11"/>
          <p:cNvSpPr/>
          <p:nvPr/>
        </p:nvSpPr>
        <p:spPr>
          <a:xfrm>
            <a:off x="4355967" y="548680"/>
            <a:ext cx="720089" cy="216026"/>
          </a:xfrm>
          <a:custGeom>
            <a:avLst/>
            <a:gdLst/>
            <a:ahLst/>
            <a:cxnLst/>
            <a:rect l="l" t="t" r="r" b="b"/>
            <a:pathLst>
              <a:path w="720089" h="216026">
                <a:moveTo>
                  <a:pt x="0" y="108076"/>
                </a:moveTo>
                <a:lnTo>
                  <a:pt x="18352" y="73916"/>
                </a:lnTo>
                <a:lnTo>
                  <a:pt x="53934" y="51146"/>
                </a:lnTo>
                <a:lnTo>
                  <a:pt x="105441" y="31654"/>
                </a:lnTo>
                <a:lnTo>
                  <a:pt x="147392" y="20852"/>
                </a:lnTo>
                <a:lnTo>
                  <a:pt x="194568" y="12063"/>
                </a:lnTo>
                <a:lnTo>
                  <a:pt x="246229" y="5509"/>
                </a:lnTo>
                <a:lnTo>
                  <a:pt x="301635" y="1414"/>
                </a:lnTo>
                <a:lnTo>
                  <a:pt x="360044" y="0"/>
                </a:lnTo>
                <a:lnTo>
                  <a:pt x="389578" y="358"/>
                </a:lnTo>
                <a:lnTo>
                  <a:pt x="446579" y="3140"/>
                </a:lnTo>
                <a:lnTo>
                  <a:pt x="500205" y="8493"/>
                </a:lnTo>
                <a:lnTo>
                  <a:pt x="549716" y="16192"/>
                </a:lnTo>
                <a:lnTo>
                  <a:pt x="594372" y="26015"/>
                </a:lnTo>
                <a:lnTo>
                  <a:pt x="633432" y="37741"/>
                </a:lnTo>
                <a:lnTo>
                  <a:pt x="679908" y="58409"/>
                </a:lnTo>
                <a:lnTo>
                  <a:pt x="715378" y="90546"/>
                </a:lnTo>
                <a:lnTo>
                  <a:pt x="720089" y="108076"/>
                </a:lnTo>
                <a:lnTo>
                  <a:pt x="718896" y="116922"/>
                </a:lnTo>
                <a:lnTo>
                  <a:pt x="691800" y="150072"/>
                </a:lnTo>
                <a:lnTo>
                  <a:pt x="650632" y="171806"/>
                </a:lnTo>
                <a:lnTo>
                  <a:pt x="614648" y="184388"/>
                </a:lnTo>
                <a:lnTo>
                  <a:pt x="572697" y="195182"/>
                </a:lnTo>
                <a:lnTo>
                  <a:pt x="525521" y="203967"/>
                </a:lnTo>
                <a:lnTo>
                  <a:pt x="473860" y="210518"/>
                </a:lnTo>
                <a:lnTo>
                  <a:pt x="418454" y="214612"/>
                </a:lnTo>
                <a:lnTo>
                  <a:pt x="360044" y="216026"/>
                </a:lnTo>
                <a:lnTo>
                  <a:pt x="330511" y="215668"/>
                </a:lnTo>
                <a:lnTo>
                  <a:pt x="273510" y="212886"/>
                </a:lnTo>
                <a:lnTo>
                  <a:pt x="219884" y="207535"/>
                </a:lnTo>
                <a:lnTo>
                  <a:pt x="170373" y="199840"/>
                </a:lnTo>
                <a:lnTo>
                  <a:pt x="125717" y="190022"/>
                </a:lnTo>
                <a:lnTo>
                  <a:pt x="86657" y="178306"/>
                </a:lnTo>
                <a:lnTo>
                  <a:pt x="40181" y="157661"/>
                </a:lnTo>
                <a:lnTo>
                  <a:pt x="4711" y="125573"/>
                </a:lnTo>
                <a:lnTo>
                  <a:pt x="0" y="108076"/>
                </a:lnTo>
                <a:close/>
              </a:path>
            </a:pathLst>
          </a:custGeom>
          <a:ln w="12700">
            <a:solidFill>
              <a:srgbClr val="FF0000"/>
            </a:solidFill>
          </a:ln>
        </p:spPr>
        <p:txBody>
          <a:bodyPr wrap="square" lIns="0" tIns="0" rIns="0" bIns="0" rtlCol="0">
            <a:noAutofit/>
          </a:bodyPr>
          <a:lstStyle/>
          <a:p>
            <a:endParaRPr>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68" y="2204864"/>
            <a:ext cx="3559628" cy="20527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テキスト ボックス 1"/>
          <p:cNvSpPr txBox="1"/>
          <p:nvPr/>
        </p:nvSpPr>
        <p:spPr>
          <a:xfrm>
            <a:off x="4205809" y="3213676"/>
            <a:ext cx="1007158" cy="769441"/>
          </a:xfrm>
          <a:prstGeom prst="rect">
            <a:avLst/>
          </a:prstGeom>
          <a:noFill/>
        </p:spPr>
        <p:txBody>
          <a:bodyPr wrap="square" rtlCol="0">
            <a:spAutoFit/>
          </a:bodyPr>
          <a:lstStyle/>
          <a:p>
            <a:r>
              <a:rPr kumimoji="1" lang="ja-JP" altLang="en-US" sz="1100" dirty="0">
                <a:solidFill>
                  <a:schemeClr val="tx1"/>
                </a:solidFill>
                <a:latin typeface="HGP創英角ｺﾞｼｯｸUB" panose="020B0900000000000000" pitchFamily="50" charset="-128"/>
                <a:ea typeface="HGP創英角ｺﾞｼｯｸUB" panose="020B0900000000000000" pitchFamily="50" charset="-128"/>
              </a:rPr>
              <a:t>　</a:t>
            </a:r>
            <a:r>
              <a:rPr kumimoji="1" lang="en-US" altLang="ja-JP" sz="1100" dirty="0">
                <a:solidFill>
                  <a:schemeClr val="tx1"/>
                </a:solidFill>
                <a:latin typeface="HGP創英角ｺﾞｼｯｸUB" panose="020B0900000000000000" pitchFamily="50" charset="-128"/>
                <a:ea typeface="HGP創英角ｺﾞｼｯｸUB" panose="020B0900000000000000" pitchFamily="50" charset="-128"/>
              </a:rPr>
              <a:t>&lt;</a:t>
            </a:r>
            <a:r>
              <a:rPr kumimoji="1" lang="ja-JP" altLang="en-US" sz="1100" dirty="0">
                <a:solidFill>
                  <a:schemeClr val="tx1"/>
                </a:solidFill>
                <a:latin typeface="HGP創英角ｺﾞｼｯｸUB" panose="020B0900000000000000" pitchFamily="50" charset="-128"/>
                <a:ea typeface="HGP創英角ｺﾞｼｯｸUB" panose="020B0900000000000000" pitchFamily="50" charset="-128"/>
              </a:rPr>
              <a:t>設定例</a:t>
            </a:r>
            <a:r>
              <a:rPr kumimoji="1" lang="en-US" altLang="ja-JP" sz="1100" dirty="0">
                <a:solidFill>
                  <a:schemeClr val="tx1"/>
                </a:solidFill>
                <a:latin typeface="HGP創英角ｺﾞｼｯｸUB" panose="020B0900000000000000" pitchFamily="50" charset="-128"/>
                <a:ea typeface="HGP創英角ｺﾞｼｯｸUB" panose="020B0900000000000000" pitchFamily="50" charset="-128"/>
              </a:rPr>
              <a:t>&gt;</a:t>
            </a:r>
          </a:p>
          <a:p>
            <a:r>
              <a:rPr kumimoji="1" lang="ja-JP" altLang="en-US" sz="1100" dirty="0">
                <a:solidFill>
                  <a:schemeClr val="tx1"/>
                </a:solidFill>
                <a:latin typeface="HGP創英角ｺﾞｼｯｸUB" panose="020B0900000000000000" pitchFamily="50" charset="-128"/>
                <a:ea typeface="HGP創英角ｺﾞｼｯｸUB" panose="020B0900000000000000" pitchFamily="50" charset="-128"/>
              </a:rPr>
              <a:t>営業時間内</a:t>
            </a:r>
            <a:endParaRPr kumimoji="1" lang="en-US" altLang="ja-JP" sz="11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endParaRPr>
          </a:p>
          <a:p>
            <a:r>
              <a:rPr kumimoji="1" lang="ja-JP" altLang="en-US" sz="1100" dirty="0">
                <a:solidFill>
                  <a:schemeClr val="tx1"/>
                </a:solidFill>
                <a:latin typeface="HGP創英角ｺﾞｼｯｸUB" panose="020B0900000000000000" pitchFamily="50" charset="-128"/>
                <a:ea typeface="HGP創英角ｺﾞｼｯｸUB" panose="020B0900000000000000" pitchFamily="50" charset="-128"/>
              </a:rPr>
              <a:t>営業時間外</a:t>
            </a:r>
          </a:p>
        </p:txBody>
      </p:sp>
      <p:sp>
        <p:nvSpPr>
          <p:cNvPr id="15" name="Line 10"/>
          <p:cNvSpPr>
            <a:spLocks noChangeShapeType="1"/>
          </p:cNvSpPr>
          <p:nvPr/>
        </p:nvSpPr>
        <p:spPr bwMode="auto">
          <a:xfrm>
            <a:off x="3851920" y="3536776"/>
            <a:ext cx="396521" cy="0"/>
          </a:xfrm>
          <a:prstGeom prst="line">
            <a:avLst/>
          </a:prstGeom>
          <a:noFill/>
          <a:ln w="317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solidFill>
                <a:schemeClr val="tx1"/>
              </a:solidFill>
            </a:endParaRPr>
          </a:p>
        </p:txBody>
      </p:sp>
      <p:sp>
        <p:nvSpPr>
          <p:cNvPr id="18" name="Line 10"/>
          <p:cNvSpPr>
            <a:spLocks noChangeShapeType="1"/>
          </p:cNvSpPr>
          <p:nvPr/>
        </p:nvSpPr>
        <p:spPr bwMode="auto">
          <a:xfrm flipH="1" flipV="1">
            <a:off x="5004048" y="3852499"/>
            <a:ext cx="432048" cy="0"/>
          </a:xfrm>
          <a:prstGeom prst="line">
            <a:avLst/>
          </a:prstGeom>
          <a:noFill/>
          <a:ln w="317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solidFill>
                <a:schemeClr val="tx1"/>
              </a:solidFill>
            </a:endParaRPr>
          </a:p>
        </p:txBody>
      </p:sp>
    </p:spTree>
    <p:extLst>
      <p:ext uri="{BB962C8B-B14F-4D97-AF65-F5344CB8AC3E}">
        <p14:creationId xmlns:p14="http://schemas.microsoft.com/office/powerpoint/2010/main" val="272592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5012203"/>
            <a:ext cx="8363426" cy="144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4294967295"/>
          </p:nvPr>
        </p:nvSpPr>
        <p:spPr>
          <a:xfrm>
            <a:off x="8153400" y="6297676"/>
            <a:ext cx="467104" cy="179324"/>
          </a:xfrm>
          <a:prstGeom prst="rect">
            <a:avLst/>
          </a:prstGeom>
        </p:spPr>
        <p:txBody>
          <a:bodyPr/>
          <a:lstStyle/>
          <a:p>
            <a:pPr marL="138430">
              <a:lnSpc>
                <a:spcPct val="100000"/>
              </a:lnSpc>
            </a:pPr>
            <a:fld id="{81D60167-4931-47E6-BA6A-407CBD079E47}" type="slidenum">
              <a:rPr lang="en-US" altLang="ja-JP" sz="1400" smtClean="0">
                <a:solidFill>
                  <a:schemeClr val="tx1"/>
                </a:solidFill>
                <a:latin typeface="HGP創英角ｺﾞｼｯｸUB"/>
                <a:cs typeface="HGP創英角ｺﾞｼｯｸUB"/>
              </a:rPr>
              <a:t>8</a:t>
            </a:fld>
            <a:endParaRPr lang="ja-JP" altLang="en-US" sz="1400">
              <a:solidFill>
                <a:schemeClr val="tx1"/>
              </a:solidFill>
              <a:latin typeface="HGP創英角ｺﾞｼｯｸUB"/>
              <a:cs typeface="HGP創英角ｺﾞｼｯｸUB"/>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47708"/>
            <a:ext cx="8428650" cy="174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ject 10"/>
          <p:cNvSpPr txBox="1">
            <a:spLocks noGrp="1"/>
          </p:cNvSpPr>
          <p:nvPr>
            <p:ph type="title"/>
          </p:nvPr>
        </p:nvSpPr>
        <p:spPr>
          <a:xfrm>
            <a:off x="118576" y="131218"/>
            <a:ext cx="7477760" cy="273446"/>
          </a:xfrm>
          <a:prstGeom prst="rect">
            <a:avLst/>
          </a:prstGeom>
        </p:spPr>
        <p:txBody>
          <a:bodyPr vert="horz" wrap="square" lIns="0" tIns="0" rIns="0" bIns="0" rtlCol="0">
            <a:noAutofit/>
          </a:bodyPr>
          <a:lstStyle/>
          <a:p>
            <a:pPr marL="12700" algn="l">
              <a:lnSpc>
                <a:spcPts val="2155"/>
              </a:lnSpc>
            </a:pPr>
            <a:r>
              <a:rPr sz="1800" dirty="0">
                <a:latin typeface="ＭＳ Ｐゴシック"/>
                <a:cs typeface="ＭＳ Ｐゴシック"/>
              </a:rPr>
              <a:t>■</a:t>
            </a:r>
            <a:r>
              <a:rPr lang="ja-JP" altLang="en-US" sz="1800" dirty="0">
                <a:latin typeface="ＭＳ Ｐゴシック"/>
                <a:cs typeface="ＭＳ Ｐゴシック"/>
              </a:rPr>
              <a:t>時間内・時間外での分岐</a:t>
            </a:r>
            <a:endParaRPr sz="1800" dirty="0">
              <a:latin typeface="ＭＳ Ｐゴシック"/>
              <a:cs typeface="ＭＳ Ｐゴシック"/>
            </a:endParaRPr>
          </a:p>
        </p:txBody>
      </p:sp>
      <p:sp>
        <p:nvSpPr>
          <p:cNvPr id="12" name="object 8"/>
          <p:cNvSpPr txBox="1"/>
          <p:nvPr/>
        </p:nvSpPr>
        <p:spPr>
          <a:xfrm>
            <a:off x="286560" y="2358106"/>
            <a:ext cx="8533912" cy="2582090"/>
          </a:xfrm>
          <a:prstGeom prst="rect">
            <a:avLst/>
          </a:prstGeom>
        </p:spPr>
        <p:txBody>
          <a:bodyPr vert="horz" wrap="square" lIns="0" tIns="0" rIns="0" bIns="0" rtlCol="0">
            <a:noAutofit/>
          </a:bodyPr>
          <a:lstStyle/>
          <a:p>
            <a:pPr marL="12700">
              <a:lnSpc>
                <a:spcPct val="100000"/>
              </a:lnSpc>
            </a:pPr>
            <a:r>
              <a:rPr lang="ja-JP" altLang="en-US" sz="1100" b="1" spc="-10" dirty="0">
                <a:solidFill>
                  <a:schemeClr val="tx1"/>
                </a:solidFill>
                <a:latin typeface="+mn-ea"/>
                <a:ea typeface="+mn-ea"/>
                <a:cs typeface="HGP創英角ｺﾞｼｯｸUB"/>
              </a:rPr>
              <a:t>＜時間内・時間外での分岐＞</a:t>
            </a:r>
            <a:endParaRPr lang="en-US" altLang="ja-JP" sz="1100" b="1"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①営業時間内と営業時間外を設定する場合（営業時間内はオペレーターに繋ぎ、営業時間外はアナウンスを流して電話を切る等）</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・営業時間内と営業時間外の２つの</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を同じ内部番号で作成してください。</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・営業時間内の</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は、有効時間・有効日を設定して保存。営業時間外は有効時間・有効日を初期設定のままにして登録</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・自動音声（</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）設定の画面の右にある矢印ボタンを使い、営業時間内が上に来るよう設定（上図参照）</a:t>
            </a:r>
            <a:endParaRPr lang="en-US" altLang="ja-JP" sz="1100" spc="-10" dirty="0">
              <a:solidFill>
                <a:schemeClr val="tx1"/>
              </a:solidFill>
              <a:latin typeface="+mn-ea"/>
              <a:ea typeface="+mn-ea"/>
              <a:cs typeface="HGP創英角ｺﾞｼｯｸUB"/>
            </a:endParaRPr>
          </a:p>
          <a:p>
            <a:pPr marL="12700">
              <a:lnSpc>
                <a:spcPct val="100000"/>
              </a:lnSpc>
            </a:pPr>
            <a:r>
              <a:rPr lang="en-US" altLang="ja-JP" sz="1100" spc="-10" dirty="0">
                <a:solidFill>
                  <a:schemeClr val="tx1"/>
                </a:solidFill>
                <a:latin typeface="+mn-ea"/>
                <a:ea typeface="+mn-ea"/>
                <a:cs typeface="HGP創英角ｺﾞｼｯｸUB"/>
              </a:rPr>
              <a:t>※</a:t>
            </a:r>
            <a:r>
              <a:rPr lang="ja-JP" altLang="en-US" sz="1100" spc="-10" dirty="0">
                <a:solidFill>
                  <a:schemeClr val="tx1"/>
                </a:solidFill>
                <a:latin typeface="+mn-ea"/>
                <a:ea typeface="+mn-ea"/>
                <a:cs typeface="HGP創英角ｺﾞｼｯｸUB"/>
              </a:rPr>
              <a:t>同じ内部番号のある</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が有る場合、上の段にある物が優先されます。上の例の場合、着信時間により先ず営業時間内かどうかの判定をし、</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　 営業時間内であれば</a:t>
            </a:r>
            <a:r>
              <a:rPr lang="en-US" altLang="ja-JP" sz="1100" spc="-10" dirty="0">
                <a:solidFill>
                  <a:schemeClr val="tx1"/>
                </a:solidFill>
                <a:latin typeface="+mn-ea"/>
                <a:ea typeface="+mn-ea"/>
                <a:cs typeface="HGP創英角ｺﾞｼｯｸUB"/>
              </a:rPr>
              <a:t>ACD8001</a:t>
            </a:r>
            <a:r>
              <a:rPr lang="ja-JP" altLang="en-US" sz="1100" spc="-10" dirty="0">
                <a:solidFill>
                  <a:schemeClr val="tx1"/>
                </a:solidFill>
                <a:latin typeface="+mn-ea"/>
                <a:ea typeface="+mn-ea"/>
                <a:cs typeface="HGP創英角ｺﾞｼｯｸUB"/>
              </a:rPr>
              <a:t>に着信させ、時間外であれば下の営業時間外の設定内容に従います。</a:t>
            </a:r>
            <a:endParaRPr lang="en-US" altLang="ja-JP" sz="1100" spc="-10" dirty="0">
              <a:solidFill>
                <a:schemeClr val="tx1"/>
              </a:solidFill>
              <a:latin typeface="+mn-ea"/>
              <a:ea typeface="+mn-ea"/>
              <a:cs typeface="HGP創英角ｺﾞｼｯｸUB"/>
            </a:endParaRPr>
          </a:p>
          <a:p>
            <a:pPr marL="12700">
              <a:lnSpc>
                <a:spcPct val="100000"/>
              </a:lnSpc>
            </a:pP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②営業時間外は留守番電話対応をしたい場合</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・留守番電話対応用の内線番号を</a:t>
            </a:r>
            <a:r>
              <a:rPr lang="en-US" altLang="ja-JP" sz="1100" spc="-10" dirty="0">
                <a:solidFill>
                  <a:schemeClr val="tx1"/>
                </a:solidFill>
                <a:latin typeface="+mn-ea"/>
                <a:ea typeface="+mn-ea"/>
                <a:cs typeface="HGP創英角ｺﾞｼｯｸUB"/>
              </a:rPr>
              <a:t>1</a:t>
            </a:r>
            <a:r>
              <a:rPr lang="ja-JP" altLang="en-US" sz="1100" spc="-10" dirty="0">
                <a:solidFill>
                  <a:schemeClr val="tx1"/>
                </a:solidFill>
                <a:latin typeface="+mn-ea"/>
                <a:ea typeface="+mn-ea"/>
                <a:cs typeface="HGP創英角ｺﾞｼｯｸUB"/>
              </a:rPr>
              <a:t>つ作り、</a:t>
            </a:r>
            <a:r>
              <a:rPr lang="en-US" altLang="ja-JP" sz="1100" spc="-10" dirty="0">
                <a:solidFill>
                  <a:schemeClr val="tx1"/>
                </a:solidFill>
                <a:latin typeface="+mn-ea"/>
                <a:ea typeface="+mn-ea"/>
                <a:cs typeface="HGP創英角ｺﾞｼｯｸUB"/>
              </a:rPr>
              <a:t>『</a:t>
            </a:r>
            <a:r>
              <a:rPr lang="ja-JP" altLang="en-US" sz="1100" spc="-10" dirty="0">
                <a:solidFill>
                  <a:schemeClr val="tx1"/>
                </a:solidFill>
                <a:latin typeface="+mn-ea"/>
                <a:ea typeface="+mn-ea"/>
                <a:cs typeface="HGP創英角ｺﾞｼｯｸUB"/>
              </a:rPr>
              <a:t>自動応答設定⇒有効⇒タイムアウト時間の設定（留守番電話に切り替わるまでの時間）⇒留守番電話⇒音声メッセージ（アナウンス）の登録⇒留守番電話のメッセージを配信するメールアドレスの登録</a:t>
            </a:r>
            <a:r>
              <a:rPr lang="en-US" altLang="ja-JP" sz="1100" spc="-10" dirty="0">
                <a:solidFill>
                  <a:schemeClr val="tx1"/>
                </a:solidFill>
                <a:latin typeface="+mn-ea"/>
                <a:ea typeface="+mn-ea"/>
                <a:cs typeface="HGP創英角ｺﾞｼｯｸUB"/>
              </a:rPr>
              <a:t>』</a:t>
            </a:r>
          </a:p>
          <a:p>
            <a:pPr marL="12700">
              <a:lnSpc>
                <a:spcPct val="100000"/>
              </a:lnSpc>
            </a:pPr>
            <a:r>
              <a:rPr lang="ja-JP" altLang="en-US" sz="1100" spc="-10" dirty="0">
                <a:solidFill>
                  <a:schemeClr val="tx1"/>
                </a:solidFill>
                <a:latin typeface="+mn-ea"/>
                <a:ea typeface="+mn-ea"/>
                <a:cs typeface="HGP創英角ｺﾞｼｯｸUB"/>
              </a:rPr>
              <a:t>・営業時間外の</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の転送先に先に作った留守番電話用の内線番号を登録して保存</a:t>
            </a:r>
            <a:endParaRPr lang="en-US" altLang="ja-JP" sz="1100" spc="-10" dirty="0">
              <a:solidFill>
                <a:schemeClr val="tx1"/>
              </a:solidFill>
              <a:latin typeface="+mn-ea"/>
              <a:ea typeface="+mn-ea"/>
              <a:cs typeface="HGP創英角ｺﾞｼｯｸUB"/>
            </a:endParaRPr>
          </a:p>
          <a:p>
            <a:pPr marL="12700">
              <a:lnSpc>
                <a:spcPct val="100000"/>
              </a:lnSpc>
            </a:pP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③一度設定した</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の変更をしたいが編集画面が分からない</a:t>
            </a:r>
            <a:endParaRPr lang="en-US" altLang="ja-JP" sz="1100" spc="-10" dirty="0">
              <a:solidFill>
                <a:schemeClr val="tx1"/>
              </a:solidFill>
              <a:latin typeface="+mn-ea"/>
              <a:ea typeface="+mn-ea"/>
              <a:cs typeface="HGP創英角ｺﾞｼｯｸUB"/>
            </a:endParaRPr>
          </a:p>
          <a:p>
            <a:pPr marL="12700">
              <a:lnSpc>
                <a:spcPct val="100000"/>
              </a:lnSpc>
            </a:pPr>
            <a:r>
              <a:rPr lang="ja-JP" altLang="en-US" sz="1100" spc="-10" dirty="0">
                <a:solidFill>
                  <a:schemeClr val="tx1"/>
                </a:solidFill>
                <a:latin typeface="+mn-ea"/>
                <a:ea typeface="+mn-ea"/>
                <a:cs typeface="HGP創英角ｺﾞｼｯｸUB"/>
              </a:rPr>
              <a:t>・自動音声（</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）設定から編集したい</a:t>
            </a:r>
            <a:r>
              <a:rPr lang="en-US" altLang="ja-JP" sz="1100" spc="-10" dirty="0">
                <a:solidFill>
                  <a:schemeClr val="tx1"/>
                </a:solidFill>
                <a:latin typeface="+mn-ea"/>
                <a:ea typeface="+mn-ea"/>
                <a:cs typeface="HGP創英角ｺﾞｼｯｸUB"/>
              </a:rPr>
              <a:t>IVR</a:t>
            </a:r>
            <a:r>
              <a:rPr lang="ja-JP" altLang="en-US" sz="1100" spc="-10" dirty="0">
                <a:solidFill>
                  <a:schemeClr val="tx1"/>
                </a:solidFill>
                <a:latin typeface="+mn-ea"/>
                <a:ea typeface="+mn-ea"/>
                <a:cs typeface="HGP創英角ｺﾞｼｯｸUB"/>
              </a:rPr>
              <a:t>を選択し、下図の画面が表示されたら、①「編集」ボタンを押して頂けば、編集画面が表示されます。</a:t>
            </a:r>
            <a:endParaRPr lang="en-US" altLang="ja-JP" sz="1100" spc="-10" dirty="0">
              <a:solidFill>
                <a:schemeClr val="tx1"/>
              </a:solidFill>
              <a:latin typeface="+mn-ea"/>
              <a:ea typeface="+mn-ea"/>
              <a:cs typeface="HGP創英角ｺﾞｼｯｸUB"/>
            </a:endParaRPr>
          </a:p>
        </p:txBody>
      </p:sp>
      <p:sp>
        <p:nvSpPr>
          <p:cNvPr id="13" name="object 11"/>
          <p:cNvSpPr/>
          <p:nvPr/>
        </p:nvSpPr>
        <p:spPr>
          <a:xfrm>
            <a:off x="7530040" y="5876300"/>
            <a:ext cx="262889" cy="216026"/>
          </a:xfrm>
          <a:custGeom>
            <a:avLst/>
            <a:gdLst/>
            <a:ahLst/>
            <a:cxnLst/>
            <a:rect l="l" t="t" r="r" b="b"/>
            <a:pathLst>
              <a:path w="720089" h="216026">
                <a:moveTo>
                  <a:pt x="0" y="108076"/>
                </a:moveTo>
                <a:lnTo>
                  <a:pt x="18352" y="73916"/>
                </a:lnTo>
                <a:lnTo>
                  <a:pt x="53934" y="51146"/>
                </a:lnTo>
                <a:lnTo>
                  <a:pt x="105441" y="31654"/>
                </a:lnTo>
                <a:lnTo>
                  <a:pt x="147392" y="20852"/>
                </a:lnTo>
                <a:lnTo>
                  <a:pt x="194568" y="12063"/>
                </a:lnTo>
                <a:lnTo>
                  <a:pt x="246229" y="5509"/>
                </a:lnTo>
                <a:lnTo>
                  <a:pt x="301635" y="1414"/>
                </a:lnTo>
                <a:lnTo>
                  <a:pt x="360044" y="0"/>
                </a:lnTo>
                <a:lnTo>
                  <a:pt x="389578" y="358"/>
                </a:lnTo>
                <a:lnTo>
                  <a:pt x="446579" y="3140"/>
                </a:lnTo>
                <a:lnTo>
                  <a:pt x="500205" y="8493"/>
                </a:lnTo>
                <a:lnTo>
                  <a:pt x="549716" y="16192"/>
                </a:lnTo>
                <a:lnTo>
                  <a:pt x="594372" y="26015"/>
                </a:lnTo>
                <a:lnTo>
                  <a:pt x="633432" y="37741"/>
                </a:lnTo>
                <a:lnTo>
                  <a:pt x="679908" y="58409"/>
                </a:lnTo>
                <a:lnTo>
                  <a:pt x="715378" y="90546"/>
                </a:lnTo>
                <a:lnTo>
                  <a:pt x="720089" y="108076"/>
                </a:lnTo>
                <a:lnTo>
                  <a:pt x="718896" y="116922"/>
                </a:lnTo>
                <a:lnTo>
                  <a:pt x="691800" y="150072"/>
                </a:lnTo>
                <a:lnTo>
                  <a:pt x="650632" y="171806"/>
                </a:lnTo>
                <a:lnTo>
                  <a:pt x="614648" y="184388"/>
                </a:lnTo>
                <a:lnTo>
                  <a:pt x="572697" y="195182"/>
                </a:lnTo>
                <a:lnTo>
                  <a:pt x="525521" y="203967"/>
                </a:lnTo>
                <a:lnTo>
                  <a:pt x="473860" y="210518"/>
                </a:lnTo>
                <a:lnTo>
                  <a:pt x="418454" y="214612"/>
                </a:lnTo>
                <a:lnTo>
                  <a:pt x="360044" y="216026"/>
                </a:lnTo>
                <a:lnTo>
                  <a:pt x="330511" y="215668"/>
                </a:lnTo>
                <a:lnTo>
                  <a:pt x="273510" y="212886"/>
                </a:lnTo>
                <a:lnTo>
                  <a:pt x="219884" y="207535"/>
                </a:lnTo>
                <a:lnTo>
                  <a:pt x="170373" y="199840"/>
                </a:lnTo>
                <a:lnTo>
                  <a:pt x="125717" y="190022"/>
                </a:lnTo>
                <a:lnTo>
                  <a:pt x="86657" y="178306"/>
                </a:lnTo>
                <a:lnTo>
                  <a:pt x="40181" y="157661"/>
                </a:lnTo>
                <a:lnTo>
                  <a:pt x="4711" y="125573"/>
                </a:lnTo>
                <a:lnTo>
                  <a:pt x="0" y="108076"/>
                </a:lnTo>
                <a:close/>
              </a:path>
            </a:pathLst>
          </a:custGeom>
          <a:ln w="12700">
            <a:solidFill>
              <a:srgbClr val="FF0000"/>
            </a:solidFill>
          </a:ln>
        </p:spPr>
        <p:txBody>
          <a:bodyPr wrap="square" lIns="0" tIns="0" rIns="0" bIns="0" rtlCol="0">
            <a:noAutofit/>
          </a:bodyPr>
          <a:lstStyle/>
          <a:p>
            <a:endParaRPr>
              <a:solidFill>
                <a:schemeClr val="tx1"/>
              </a:solidFill>
            </a:endParaRPr>
          </a:p>
        </p:txBody>
      </p:sp>
      <p:sp>
        <p:nvSpPr>
          <p:cNvPr id="2" name="テキスト ボックス 1"/>
          <p:cNvSpPr txBox="1"/>
          <p:nvPr/>
        </p:nvSpPr>
        <p:spPr>
          <a:xfrm>
            <a:off x="7459554" y="6044701"/>
            <a:ext cx="424814" cy="338554"/>
          </a:xfrm>
          <a:prstGeom prst="rect">
            <a:avLst/>
          </a:prstGeom>
          <a:noFill/>
        </p:spPr>
        <p:txBody>
          <a:bodyPr wrap="square" rtlCol="0">
            <a:spAutoFit/>
          </a:bodyPr>
          <a:lstStyle/>
          <a:p>
            <a:r>
              <a:rPr kumimoji="1" lang="ja-JP" altLang="en-US" sz="1600" b="1" dirty="0">
                <a:solidFill>
                  <a:srgbClr val="FF0000"/>
                </a:solidFill>
              </a:rPr>
              <a:t>①</a:t>
            </a:r>
          </a:p>
        </p:txBody>
      </p:sp>
    </p:spTree>
    <p:extLst>
      <p:ext uri="{BB962C8B-B14F-4D97-AF65-F5344CB8AC3E}">
        <p14:creationId xmlns:p14="http://schemas.microsoft.com/office/powerpoint/2010/main" val="2392610068"/>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lnDef>
    <a:txDef>
      <a:spPr>
        <a:noFill/>
      </a:spPr>
      <a:bodyPr wrap="none" rtlCol="0">
        <a:spAutoFit/>
      </a:bodyPr>
      <a:lstStyle>
        <a:defPPr>
          <a:defRPr kumimoji="1" dirty="0" smtClean="0">
            <a:solidFill>
              <a:srgbClr val="000000"/>
            </a:solidFill>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772C0FBD-529D-48FE-B156-1EA082049153}" vid="{F97DAF79-4234-4705-A8DB-076622F0CB35}"/>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画面に合わせる (4:3)</PresentationFormat>
  <Paragraphs>225</Paragraphs>
  <Slides>13</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13</vt:i4>
      </vt:variant>
    </vt:vector>
  </HeadingPairs>
  <TitlesOfParts>
    <vt:vector size="20" baseType="lpstr">
      <vt:lpstr>HGP創英角ｺﾞｼｯｸUB</vt:lpstr>
      <vt:lpstr>ＭＳ Ｐゴシック</vt:lpstr>
      <vt:lpstr>Arial</vt:lpstr>
      <vt:lpstr>Times New Roman</vt:lpstr>
      <vt:lpstr>標準デザイン</vt:lpstr>
      <vt:lpstr>1_標準デザイン</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■基本的な設定方法</vt:lpstr>
      <vt:lpstr>■時間内・時間外での分岐</vt:lpstr>
      <vt:lpstr>■ダイヤルボタンでの分岐</vt:lpstr>
      <vt:lpstr>PowerPoint プレゼンテーション</vt:lpstr>
      <vt:lpstr>■祝日の設定について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IVRの設定方法</dc:title>
  <dc:subject/>
  <dc:creator/>
  <cp:keywords>コールセンター,低価格,クラウド,cti,コスト削減,アウトバウンド</cp:keywords>
  <cp:lastModifiedBy/>
  <cp:revision>1</cp:revision>
  <dcterms:created xsi:type="dcterms:W3CDTF">2016-08-05T03:17:30Z</dcterms:created>
  <dcterms:modified xsi:type="dcterms:W3CDTF">2021-03-19T06:15:24Z</dcterms:modified>
</cp:coreProperties>
</file>