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trictFirstAndLastChars="0" saveSubsetFonts="1">
  <p:sldMasterIdLst>
    <p:sldMasterId id="2147483648" r:id="rId1"/>
    <p:sldMasterId id="2147483684" r:id="rId2"/>
  </p:sldMasterIdLst>
  <p:notesMasterIdLst>
    <p:notesMasterId r:id="rId12"/>
  </p:notesMasterIdLst>
  <p:sldIdLst>
    <p:sldId id="256" r:id="rId3"/>
    <p:sldId id="301" r:id="rId4"/>
    <p:sldId id="300" r:id="rId5"/>
    <p:sldId id="297" r:id="rId6"/>
    <p:sldId id="298" r:id="rId7"/>
    <p:sldId id="299" r:id="rId8"/>
    <p:sldId id="295" r:id="rId9"/>
    <p:sldId id="296" r:id="rId10"/>
    <p:sldId id="302" r:id="rId11"/>
  </p:sldIdLst>
  <p:sldSz cx="9144000" cy="6858000" type="screen4x3"/>
  <p:notesSz cx="7099300" cy="102346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ＭＳ Ｐゴシック" pitchFamily="50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ＭＳ Ｐゴシック" pitchFamily="50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ＭＳ Ｐゴシック" pitchFamily="50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ＭＳ Ｐゴシック" pitchFamily="50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  <p15:guide id="3" orient="horz" pos="3224">
          <p15:clr>
            <a:srgbClr val="A4A3A4"/>
          </p15:clr>
        </p15:guide>
        <p15:guide id="4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CC"/>
    <a:srgbClr val="E1810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0" autoAdjust="0"/>
    <p:restoredTop sz="98919" autoAdjust="0"/>
  </p:normalViewPr>
  <p:slideViewPr>
    <p:cSldViewPr>
      <p:cViewPr varScale="1">
        <p:scale>
          <a:sx n="77" d="100"/>
          <a:sy n="77" d="100"/>
        </p:scale>
        <p:origin x="978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108"/>
        <p:guide pos="2122"/>
        <p:guide orient="horz" pos="3224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779463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9931" y="4861442"/>
            <a:ext cx="5677797" cy="4603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en-US" noProof="0"/>
          </a:p>
        </p:txBody>
      </p:sp>
    </p:spTree>
    <p:extLst>
      <p:ext uri="{BB962C8B-B14F-4D97-AF65-F5344CB8AC3E}">
        <p14:creationId xmlns:p14="http://schemas.microsoft.com/office/powerpoint/2010/main" val="5186102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79463"/>
            <a:ext cx="5114925" cy="3836987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9931" y="4861442"/>
            <a:ext cx="5679440" cy="4605576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349528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ja-JP" altLang="en-US" noProof="0"/>
              <a:t>マスタ サブタイトルの書式設定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 anchor="t"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95064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C558EA-0258-4431-A95F-C9137BC1E2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391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607218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607218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436FA-EE61-498D-BAA4-42CBA4DE96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067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ja-JP" altLang="en-US" noProof="0"/>
              <a:t>マスター タイトルの書式設定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1DD88D8-2AC9-4A54-92EA-E14CB81E13B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843184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FB996-49D7-4191-AACC-F8E01E2C405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43464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DA6C4-D1A3-4809-9BD7-BC5F6EE7E4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324132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C8DB8A-0CC5-45B8-8D08-3745A5DAA2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48690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E2E16-9263-46B3-A599-11AB4898EBE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27181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CA3BFF-D794-46DF-BA27-5551244BCB7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05651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8FE51-EDFE-4E52-95D7-3078D6F8D2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62229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2DEC6-1F1C-48DF-BB9B-2C591D9A560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55407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1194E-722C-4E41-A7ED-27CB0B631F9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7325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r>
              <a:rPr lang="ja-JP" altLang="en-US" noProof="0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A3901-766A-454C-88E9-AFF00CCEBA9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01397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DE132-7B3C-4207-BA2E-CB3643DD6F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602743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53975"/>
            <a:ext cx="2057400" cy="607218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53975"/>
            <a:ext cx="6019800" cy="607218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A84B2-7EB9-4CD7-A715-1CA77513FC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894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5445E3-B3E7-4EC6-BB70-4E999E0352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69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600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600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1CF63-80FC-4373-919D-54EB55BD86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022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9FBF4-9DA5-436E-837C-ACFB263C96A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45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262CC-4A80-4693-BF00-280F54693E6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081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B1D07-7046-431B-B7E6-FB5758C679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567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FED4E0-345E-4F74-AFF0-9554B8A8765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732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A845D-0CC8-4AAD-9347-C9725163DD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268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タイトルテキストの書式を編集するにはクリックします。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60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アウトラインテキストの書式を編集するにはクリックします。</a:t>
            </a:r>
          </a:p>
          <a:p>
            <a:pPr lvl="1"/>
            <a:r>
              <a:rPr lang="en-GB" altLang="ja-JP"/>
              <a:t>2</a:t>
            </a:r>
            <a:r>
              <a:rPr lang="ja-JP" altLang="en-GB"/>
              <a:t>レベル目のアウトライン</a:t>
            </a:r>
          </a:p>
          <a:p>
            <a:pPr lvl="2"/>
            <a:r>
              <a:rPr lang="en-GB" altLang="ja-JP"/>
              <a:t>3</a:t>
            </a:r>
            <a:r>
              <a:rPr lang="ja-JP" altLang="en-GB"/>
              <a:t>レベル目のアウトライン</a:t>
            </a:r>
          </a:p>
          <a:p>
            <a:pPr lvl="3"/>
            <a:r>
              <a:rPr lang="en-GB" altLang="ja-JP"/>
              <a:t>4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5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6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7</a:t>
            </a:r>
            <a:r>
              <a:rPr lang="ja-JP" altLang="en-GB"/>
              <a:t>レベル目のアウトライン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dirty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94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dirty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32013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BB8BD167-1D66-4719-B4BF-12E6BBE387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ＭＳ Ｐゴシック" pitchFamily="50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ＭＳ Ｐゴシック" pitchFamily="50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ＭＳ Ｐゴシック" pitchFamily="50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ＭＳ Ｐゴシック" pitchFamily="50" charset="-128"/>
        </a:defRPr>
      </a:lvl5pPr>
      <a:lvl6pPr marL="25146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ＭＳ Ｐゴシック" pitchFamily="50" charset="-128"/>
        </a:defRPr>
      </a:lvl6pPr>
      <a:lvl7pPr marL="29718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ＭＳ Ｐゴシック" pitchFamily="50" charset="-128"/>
        </a:defRPr>
      </a:lvl7pPr>
      <a:lvl8pPr marL="34290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ＭＳ Ｐゴシック" pitchFamily="50" charset="-128"/>
        </a:defRPr>
      </a:lvl8pPr>
      <a:lvl9pPr marL="3886200" indent="-228600"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3979"/>
            <a:ext cx="8229600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75475" y="6534154"/>
            <a:ext cx="2133600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7479C465-C784-4965-9739-465D15E3D38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Line 8"/>
          <p:cNvSpPr>
            <a:spLocks noChangeShapeType="1"/>
          </p:cNvSpPr>
          <p:nvPr userDrawn="1"/>
        </p:nvSpPr>
        <p:spPr bwMode="auto">
          <a:xfrm>
            <a:off x="0" y="692150"/>
            <a:ext cx="9144000" cy="1588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324463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5pPr>
      <a:lvl6pPr marL="457189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6pPr>
      <a:lvl7pPr marL="914377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7pPr>
      <a:lvl8pPr marL="1371566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8pPr>
      <a:lvl9pPr marL="1828754" algn="l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42891" indent="-342891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2971" indent="-228594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349" indent="-22859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uebean365.jp/document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luebean365.jp/document/" TargetMode="External"/><Relationship Id="rId2" Type="http://schemas.openxmlformats.org/officeDocument/2006/relationships/hyperlink" Target="mailto:bb-support@softsu.co.jp" TargetMode="Externa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9.png"/><Relationship Id="rId4" Type="http://schemas.openxmlformats.org/officeDocument/2006/relationships/hyperlink" Target="https://www.bluebean365.jp/faq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8244408" y="2773363"/>
            <a:ext cx="707671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ja-JP">
                <a:solidFill>
                  <a:srgbClr val="000000"/>
                </a:solidFill>
              </a:rPr>
              <a:t>Ver.8</a:t>
            </a: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684213" y="3487738"/>
            <a:ext cx="7704137" cy="525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1pPr>
            <a:lvl2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2pPr>
            <a:lvl3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3pPr>
            <a:lvl4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4pPr>
            <a:lvl5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ja-JP" altLang="en-US" sz="1400" dirty="0">
                <a:solidFill>
                  <a:srgbClr val="000000"/>
                </a:solidFill>
              </a:rPr>
              <a:t>自動音声（</a:t>
            </a:r>
            <a:r>
              <a:rPr lang="en-US" altLang="ja-JP" sz="1400" dirty="0">
                <a:solidFill>
                  <a:srgbClr val="000000"/>
                </a:solidFill>
              </a:rPr>
              <a:t>IVR</a:t>
            </a:r>
            <a:r>
              <a:rPr lang="ja-JP" altLang="en-US" sz="1400" dirty="0">
                <a:solidFill>
                  <a:srgbClr val="000000"/>
                </a:solidFill>
              </a:rPr>
              <a:t>）設定の具体例を</a:t>
            </a:r>
            <a:r>
              <a:rPr lang="ja-JP" sz="1400" dirty="0">
                <a:solidFill>
                  <a:srgbClr val="000000"/>
                </a:solidFill>
              </a:rPr>
              <a:t>記載しています。</a:t>
            </a:r>
            <a:endParaRPr lang="ja-JP" altLang="en-US" sz="1400" dirty="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en-US" altLang="ja-JP" sz="1400" dirty="0">
                <a:solidFill>
                  <a:srgbClr val="000000"/>
                </a:solidFill>
              </a:rPr>
              <a:t>IVR</a:t>
            </a:r>
            <a:r>
              <a:rPr lang="ja-JP" altLang="en-US" sz="1400" dirty="0">
                <a:solidFill>
                  <a:srgbClr val="000000"/>
                </a:solidFill>
              </a:rPr>
              <a:t>の設定の際にお役立て下さい。</a:t>
            </a:r>
          </a:p>
        </p:txBody>
      </p:sp>
      <p:sp>
        <p:nvSpPr>
          <p:cNvPr id="3076" name="Rectangle 9"/>
          <p:cNvSpPr>
            <a:spLocks noChangeArrowheads="1"/>
          </p:cNvSpPr>
          <p:nvPr/>
        </p:nvSpPr>
        <p:spPr bwMode="auto">
          <a:xfrm>
            <a:off x="0" y="1700213"/>
            <a:ext cx="9144000" cy="10668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 anchorCtr="1"/>
          <a:lstStyle/>
          <a:p>
            <a:pPr algn="ctr" defTabSz="914400">
              <a:buClrTx/>
              <a:buSzTx/>
              <a:buFontTx/>
              <a:buNone/>
            </a:pPr>
            <a:r>
              <a:rPr kumimoji="1" lang="en-US" altLang="ja-JP" sz="3200" dirty="0">
                <a:latin typeface="ＭＳ Ｐゴシック" pitchFamily="50" charset="-128"/>
              </a:rPr>
              <a:t>IVR</a:t>
            </a:r>
            <a:r>
              <a:rPr kumimoji="1" lang="ja-JP" altLang="en-US" sz="3200" dirty="0">
                <a:latin typeface="ＭＳ Ｐゴシック" pitchFamily="50" charset="-128"/>
              </a:rPr>
              <a:t>　設定例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030DE139-CC23-4CBF-8C05-E29FF737ABB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55650" y="188913"/>
            <a:ext cx="5832574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sz="2400" b="1" dirty="0">
                <a:solidFill>
                  <a:srgbClr val="000000"/>
                </a:solidFill>
              </a:rPr>
              <a:t>■</a:t>
            </a:r>
            <a:r>
              <a:rPr lang="zh-TW" altLang="en-US" sz="2400" b="1" dirty="0">
                <a:solidFill>
                  <a:srgbClr val="000000"/>
                </a:solidFill>
              </a:rPr>
              <a:t>自動音声（</a:t>
            </a:r>
            <a:r>
              <a:rPr lang="en-US" altLang="zh-TW" sz="2400" b="1" dirty="0">
                <a:solidFill>
                  <a:srgbClr val="000000"/>
                </a:solidFill>
              </a:rPr>
              <a:t>IVR</a:t>
            </a:r>
            <a:r>
              <a:rPr lang="zh-TW" altLang="en-US" sz="2400" b="1" dirty="0">
                <a:solidFill>
                  <a:srgbClr val="000000"/>
                </a:solidFill>
              </a:rPr>
              <a:t>）設定例</a:t>
            </a:r>
            <a:r>
              <a:rPr lang="ja-JP" altLang="en-US" sz="2400" b="1" dirty="0">
                <a:solidFill>
                  <a:srgbClr val="000000"/>
                </a:solidFill>
              </a:rPr>
              <a:t>　目次</a:t>
            </a:r>
          </a:p>
        </p:txBody>
      </p:sp>
      <p:sp>
        <p:nvSpPr>
          <p:cNvPr id="6" name="Text Box 61"/>
          <p:cNvSpPr txBox="1">
            <a:spLocks noChangeArrowheads="1"/>
          </p:cNvSpPr>
          <p:nvPr/>
        </p:nvSpPr>
        <p:spPr bwMode="auto">
          <a:xfrm>
            <a:off x="971600" y="1264568"/>
            <a:ext cx="8172400" cy="3677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342900" indent="-342900"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1pPr>
            <a:lvl2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2pPr>
            <a:lvl3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3pPr>
            <a:lvl4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4pPr>
            <a:lvl5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indent="0" eaLnBrk="1" hangingPunct="1"/>
            <a:r>
              <a:rPr lang="en-US" altLang="ja-JP" dirty="0">
                <a:solidFill>
                  <a:schemeClr val="tx1"/>
                </a:solidFill>
                <a:latin typeface="+mn-ea"/>
                <a:ea typeface="+mn-ea"/>
              </a:rPr>
              <a:t>P.1</a:t>
            </a:r>
            <a:r>
              <a:rPr lang="ja-JP" altLang="en-US" dirty="0">
                <a:solidFill>
                  <a:schemeClr val="tx1"/>
                </a:solidFill>
                <a:latin typeface="+mn-ea"/>
                <a:ea typeface="+mn-ea"/>
              </a:rPr>
              <a:t>　目次</a:t>
            </a:r>
            <a:endParaRPr lang="en-US" altLang="ja-JP" dirty="0">
              <a:solidFill>
                <a:schemeClr val="tx1"/>
              </a:solidFill>
              <a:latin typeface="+mn-ea"/>
              <a:ea typeface="+mn-ea"/>
            </a:endParaRPr>
          </a:p>
          <a:p>
            <a:pPr>
              <a:lnSpc>
                <a:spcPct val="12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>
                <a:solidFill>
                  <a:schemeClr val="tx1"/>
                </a:solidFill>
                <a:latin typeface="+mn-ea"/>
              </a:rPr>
              <a:t>P.2</a:t>
            </a:r>
            <a:r>
              <a:rPr lang="ja-JP" altLang="en-US" dirty="0">
                <a:solidFill>
                  <a:schemeClr val="tx1"/>
                </a:solidFill>
                <a:latin typeface="+mn-ea"/>
              </a:rPr>
              <a:t>　</a:t>
            </a:r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IVR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設定について</a:t>
            </a:r>
            <a:endParaRPr lang="en-US" altLang="ja-JP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>
              <a:lnSpc>
                <a:spcPct val="12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ja-JP" sz="4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>
              <a:lnSpc>
                <a:spcPct val="12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b="1" dirty="0">
                <a:solidFill>
                  <a:srgbClr val="00B0F0"/>
                </a:solidFill>
                <a:latin typeface="ＭＳ Ｐゴシック" pitchFamily="50" charset="-128"/>
              </a:rPr>
              <a:t>＜営業時間内、営業時間外のガイダンス設定＞</a:t>
            </a:r>
            <a:endParaRPr lang="en-US" altLang="ja-JP" b="1" dirty="0">
              <a:solidFill>
                <a:srgbClr val="00B0F0"/>
              </a:solidFill>
              <a:latin typeface="ＭＳ Ｐゴシック" pitchFamily="50" charset="-128"/>
            </a:endParaRPr>
          </a:p>
          <a:p>
            <a:pPr>
              <a:lnSpc>
                <a:spcPct val="120000"/>
              </a:lnSpc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>
                <a:solidFill>
                  <a:schemeClr val="tx1"/>
                </a:solidFill>
                <a:latin typeface="+mn-ea"/>
              </a:rPr>
              <a:t>P.3</a:t>
            </a:r>
            <a:r>
              <a:rPr lang="ja-JP" altLang="en-US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パターン（</a:t>
            </a:r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1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）平日のみ営業、土日祝休みの場合</a:t>
            </a:r>
            <a:endParaRPr lang="en-US" altLang="ja-JP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>
              <a:lnSpc>
                <a:spcPct val="120000"/>
              </a:lnSpc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>
                <a:solidFill>
                  <a:schemeClr val="tx1"/>
                </a:solidFill>
                <a:latin typeface="+mn-ea"/>
              </a:rPr>
              <a:t>P.4</a:t>
            </a:r>
            <a:r>
              <a:rPr lang="ja-JP" altLang="en-US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パターン（</a:t>
            </a:r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2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）平日と土日祝日で営業時間が異なる場合</a:t>
            </a:r>
            <a:endParaRPr lang="en-US" altLang="ja-JP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>
              <a:lnSpc>
                <a:spcPct val="120000"/>
              </a:lnSpc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>
                <a:solidFill>
                  <a:schemeClr val="tx1"/>
                </a:solidFill>
                <a:latin typeface="+mn-ea"/>
              </a:rPr>
              <a:t>P.5</a:t>
            </a:r>
            <a:r>
              <a:rPr lang="ja-JP" altLang="en-US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パターン（</a:t>
            </a:r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3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）土日祝営業、平日休みの場合</a:t>
            </a:r>
            <a:endParaRPr lang="en-US" altLang="ja-JP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>
              <a:lnSpc>
                <a:spcPct val="120000"/>
              </a:lnSpc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US" altLang="ja-JP" sz="400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>
              <a:lnSpc>
                <a:spcPct val="12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b="1" dirty="0">
                <a:solidFill>
                  <a:srgbClr val="00B0F0"/>
                </a:solidFill>
                <a:latin typeface="ＭＳ Ｐゴシック" pitchFamily="50" charset="-128"/>
              </a:rPr>
              <a:t>＜長期休業時のガイダンス設定　</a:t>
            </a:r>
            <a:r>
              <a:rPr kumimoji="1" lang="ja-JP" altLang="en-US" b="1" dirty="0">
                <a:solidFill>
                  <a:srgbClr val="00B0F0"/>
                </a:solidFill>
                <a:latin typeface="ＭＳ Ｐゴシック" pitchFamily="50" charset="-128"/>
              </a:rPr>
              <a:t>年末年始休業期間のアナウンスを流す場合</a:t>
            </a:r>
            <a:r>
              <a:rPr lang="ja-JP" altLang="en-US" b="1" dirty="0">
                <a:solidFill>
                  <a:srgbClr val="00B0F0"/>
                </a:solidFill>
                <a:latin typeface="ＭＳ Ｐゴシック" pitchFamily="50" charset="-128"/>
              </a:rPr>
              <a:t>＞</a:t>
            </a:r>
            <a:endParaRPr lang="en-US" altLang="ja-JP" b="1" dirty="0">
              <a:solidFill>
                <a:srgbClr val="00B0F0"/>
              </a:solidFill>
              <a:latin typeface="ＭＳ Ｐゴシック" pitchFamily="50" charset="-128"/>
            </a:endParaRPr>
          </a:p>
          <a:p>
            <a:pPr>
              <a:lnSpc>
                <a:spcPct val="120000"/>
              </a:lnSpc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>
                <a:solidFill>
                  <a:schemeClr val="tx1"/>
                </a:solidFill>
                <a:latin typeface="+mn-ea"/>
              </a:rPr>
              <a:t>P.6</a:t>
            </a:r>
            <a:r>
              <a:rPr lang="ja-JP" altLang="en-US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パターン（</a:t>
            </a:r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1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） </a:t>
            </a:r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12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月</a:t>
            </a:r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29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日～翌年</a:t>
            </a:r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1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月</a:t>
            </a:r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3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日まで休業のアナウンスを流したい場合</a:t>
            </a:r>
            <a:endParaRPr lang="en-US" altLang="ja-JP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marL="0" indent="0" eaLnBrk="1" hangingPunct="1"/>
            <a:r>
              <a:rPr lang="en-US" altLang="ja-JP" dirty="0">
                <a:solidFill>
                  <a:schemeClr val="tx1"/>
                </a:solidFill>
                <a:latin typeface="+mn-ea"/>
              </a:rPr>
              <a:t>P.7</a:t>
            </a:r>
            <a:r>
              <a:rPr lang="ja-JP" altLang="en-US" dirty="0">
                <a:solidFill>
                  <a:schemeClr val="tx1"/>
                </a:solidFill>
                <a:latin typeface="+mn-ea"/>
              </a:rPr>
              <a:t>　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パターン（</a:t>
            </a:r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2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） </a:t>
            </a:r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12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月</a:t>
            </a:r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28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日</a:t>
            </a:r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17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時まで営業、</a:t>
            </a:r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 12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月</a:t>
            </a:r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28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日</a:t>
            </a:r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17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時以降～翌年</a:t>
            </a:r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1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月</a:t>
            </a:r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3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日まで</a:t>
            </a:r>
            <a:endParaRPr lang="en-US" altLang="ja-JP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marL="0" indent="0" eaLnBrk="1" hangingPunct="1"/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       休業アナウンスを流す場合</a:t>
            </a:r>
            <a:endParaRPr lang="en-US" altLang="ja-JP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 marL="0" indent="0" eaLnBrk="1" hangingPunct="1"/>
            <a:endParaRPr lang="en-US" altLang="ja-JP" dirty="0">
              <a:solidFill>
                <a:srgbClr val="00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675580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C58B1D07-7046-431B-B7E6-FB5758C6793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08720"/>
            <a:ext cx="8428650" cy="174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480925" y="1933028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/>
                </a:solidFill>
              </a:rPr>
              <a:t>・・・①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477418" y="2102078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/>
                </a:solidFill>
              </a:rPr>
              <a:t>・・・②</a:t>
            </a:r>
          </a:p>
        </p:txBody>
      </p:sp>
      <p:sp>
        <p:nvSpPr>
          <p:cNvPr id="7" name="正方形/長方形 6"/>
          <p:cNvSpPr/>
          <p:nvPr/>
        </p:nvSpPr>
        <p:spPr bwMode="auto">
          <a:xfrm>
            <a:off x="381463" y="1998523"/>
            <a:ext cx="295095" cy="309875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7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1347515" y="1989938"/>
            <a:ext cx="2294731" cy="340864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7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0" name="四角形吹き出し 9"/>
          <p:cNvSpPr/>
          <p:nvPr/>
        </p:nvSpPr>
        <p:spPr bwMode="auto">
          <a:xfrm>
            <a:off x="3903880" y="2493868"/>
            <a:ext cx="4268520" cy="1779591"/>
          </a:xfrm>
          <a:prstGeom prst="wedgeRectCallout">
            <a:avLst>
              <a:gd name="adj1" fmla="val -55100"/>
              <a:gd name="adj2" fmla="val -69822"/>
            </a:avLst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30000"/>
              </a:lnSpc>
            </a:pPr>
            <a:r>
              <a:rPr lang="ja-JP" altLang="en-US" sz="1100" b="1" spc="-10" dirty="0">
                <a:solidFill>
                  <a:schemeClr val="tx1"/>
                </a:solidFill>
                <a:latin typeface="+mn-ea"/>
                <a:cs typeface="HGP創英角ｺﾞｼｯｸUB"/>
              </a:rPr>
              <a:t>同じ内部番号のある</a:t>
            </a:r>
            <a:r>
              <a:rPr lang="en-US" altLang="ja-JP" sz="1100" b="1" spc="-10" dirty="0">
                <a:solidFill>
                  <a:schemeClr val="tx1"/>
                </a:solidFill>
                <a:latin typeface="+mn-ea"/>
                <a:cs typeface="HGP創英角ｺﾞｼｯｸUB"/>
              </a:rPr>
              <a:t>IVR</a:t>
            </a:r>
            <a:r>
              <a:rPr lang="ja-JP" altLang="en-US" sz="1100" b="1" spc="-10" dirty="0">
                <a:solidFill>
                  <a:schemeClr val="tx1"/>
                </a:solidFill>
                <a:latin typeface="+mn-ea"/>
                <a:cs typeface="HGP創英角ｺﾞｼｯｸUB"/>
              </a:rPr>
              <a:t>がある場合、</a:t>
            </a:r>
            <a:r>
              <a:rPr lang="ja-JP" altLang="en-US" sz="1100" b="1" spc="-10" dirty="0">
                <a:solidFill>
                  <a:srgbClr val="FF0000"/>
                </a:solidFill>
                <a:latin typeface="+mn-ea"/>
                <a:cs typeface="HGP創英角ｺﾞｼｯｸUB"/>
              </a:rPr>
              <a:t>上の段にある物が優先</a:t>
            </a:r>
            <a:r>
              <a:rPr lang="ja-JP" altLang="en-US" sz="1100" b="1" spc="-10" dirty="0">
                <a:solidFill>
                  <a:schemeClr val="tx1"/>
                </a:solidFill>
                <a:latin typeface="+mn-ea"/>
                <a:cs typeface="HGP創英角ｺﾞｼｯｸUB"/>
              </a:rPr>
              <a:t>されます。</a:t>
            </a:r>
            <a:endParaRPr lang="en-US" altLang="ja-JP" sz="1100" b="1" spc="-10" dirty="0">
              <a:solidFill>
                <a:schemeClr val="tx1"/>
              </a:solidFill>
              <a:latin typeface="+mn-ea"/>
              <a:cs typeface="HGP創英角ｺﾞｼｯｸUB"/>
            </a:endParaRPr>
          </a:p>
          <a:p>
            <a:pPr algn="ctr">
              <a:lnSpc>
                <a:spcPct val="130000"/>
              </a:lnSpc>
            </a:pPr>
            <a:r>
              <a:rPr lang="ja-JP" altLang="en-US" sz="1100" b="1" spc="-10" dirty="0">
                <a:solidFill>
                  <a:schemeClr val="tx1"/>
                </a:solidFill>
                <a:latin typeface="+mn-ea"/>
                <a:cs typeface="HGP創英角ｺﾞｼｯｸUB"/>
              </a:rPr>
              <a:t>＜上図の着信時の流れ＞</a:t>
            </a:r>
            <a:endParaRPr lang="en-US" altLang="ja-JP" sz="1100" b="1" spc="-10" dirty="0">
              <a:solidFill>
                <a:schemeClr val="tx1"/>
              </a:solidFill>
              <a:latin typeface="+mn-ea"/>
              <a:cs typeface="HGP創英角ｺﾞｼｯｸUB"/>
            </a:endParaRPr>
          </a:p>
          <a:p>
            <a:pPr>
              <a:lnSpc>
                <a:spcPct val="130000"/>
              </a:lnSpc>
            </a:pPr>
            <a:endParaRPr lang="en-US" altLang="ja-JP" sz="300" b="1" spc="-10" dirty="0">
              <a:solidFill>
                <a:schemeClr val="tx1"/>
              </a:solidFill>
              <a:latin typeface="+mn-ea"/>
              <a:cs typeface="HGP創英角ｺﾞｼｯｸUB"/>
            </a:endParaRPr>
          </a:p>
          <a:p>
            <a:pPr algn="ctr"/>
            <a:r>
              <a:rPr lang="ja-JP" altLang="en-US" sz="1100" spc="-10" dirty="0">
                <a:solidFill>
                  <a:schemeClr val="tx1"/>
                </a:solidFill>
                <a:latin typeface="+mn-ea"/>
                <a:cs typeface="HGP創英角ｺﾞｼｯｸUB"/>
              </a:rPr>
              <a:t>着信</a:t>
            </a:r>
            <a:endParaRPr lang="en-US" altLang="ja-JP" sz="1100" spc="-10" dirty="0">
              <a:solidFill>
                <a:schemeClr val="tx1"/>
              </a:solidFill>
              <a:latin typeface="+mn-ea"/>
              <a:cs typeface="HGP創英角ｺﾞｼｯｸUB"/>
            </a:endParaRPr>
          </a:p>
          <a:p>
            <a:pPr algn="ctr"/>
            <a:r>
              <a:rPr lang="ja-JP" altLang="en-US" sz="1100" spc="-10" dirty="0">
                <a:solidFill>
                  <a:schemeClr val="tx1"/>
                </a:solidFill>
                <a:latin typeface="+mn-ea"/>
                <a:cs typeface="HGP創英角ｺﾞｼｯｸUB"/>
              </a:rPr>
              <a:t>↓</a:t>
            </a:r>
            <a:endParaRPr lang="en-US" altLang="ja-JP" sz="1100" spc="-10" dirty="0">
              <a:solidFill>
                <a:schemeClr val="tx1"/>
              </a:solidFill>
              <a:latin typeface="+mn-ea"/>
              <a:cs typeface="HGP創英角ｺﾞｼｯｸUB"/>
            </a:endParaRPr>
          </a:p>
          <a:p>
            <a:pPr algn="ctr"/>
            <a:r>
              <a:rPr lang="ja-JP" altLang="en-US" sz="1100" spc="-10" dirty="0">
                <a:solidFill>
                  <a:schemeClr val="tx1"/>
                </a:solidFill>
                <a:latin typeface="+mn-ea"/>
                <a:cs typeface="HGP創英角ｺﾞｼｯｸUB"/>
              </a:rPr>
              <a:t>着信時間により①で営業時間かどうかを判定</a:t>
            </a:r>
            <a:endParaRPr lang="en-US" altLang="ja-JP" sz="1100" spc="-10" dirty="0">
              <a:solidFill>
                <a:schemeClr val="tx1"/>
              </a:solidFill>
              <a:latin typeface="+mn-ea"/>
              <a:cs typeface="HGP創英角ｺﾞｼｯｸUB"/>
            </a:endParaRPr>
          </a:p>
          <a:p>
            <a:pPr algn="ctr"/>
            <a:r>
              <a:rPr lang="ja-JP" altLang="en-US" sz="1100" spc="-10" dirty="0">
                <a:solidFill>
                  <a:schemeClr val="tx1"/>
                </a:solidFill>
                <a:latin typeface="+mn-ea"/>
                <a:cs typeface="HGP創英角ｺﾞｼｯｸUB"/>
              </a:rPr>
              <a:t>↓</a:t>
            </a:r>
            <a:endParaRPr lang="en-US" altLang="ja-JP" sz="1100" spc="-10" dirty="0">
              <a:solidFill>
                <a:schemeClr val="tx1"/>
              </a:solidFill>
              <a:latin typeface="+mn-ea"/>
              <a:cs typeface="HGP創英角ｺﾞｼｯｸUB"/>
            </a:endParaRPr>
          </a:p>
          <a:p>
            <a:pPr algn="ctr"/>
            <a:r>
              <a:rPr lang="ja-JP" altLang="en-US" sz="1100" spc="-10" dirty="0">
                <a:solidFill>
                  <a:schemeClr val="tx1"/>
                </a:solidFill>
                <a:latin typeface="+mn-ea"/>
                <a:cs typeface="HGP創英角ｺﾞｼｯｸUB"/>
              </a:rPr>
              <a:t>営業時間内であれば転送先へ転送</a:t>
            </a:r>
            <a:endParaRPr lang="en-US" altLang="ja-JP" sz="1100" spc="-10" dirty="0">
              <a:solidFill>
                <a:schemeClr val="tx1"/>
              </a:solidFill>
              <a:latin typeface="+mn-ea"/>
              <a:cs typeface="HGP創英角ｺﾞｼｯｸUB"/>
            </a:endParaRPr>
          </a:p>
          <a:p>
            <a:pPr algn="ctr"/>
            <a:r>
              <a:rPr lang="ja-JP" altLang="en-US" sz="1100" spc="-10" dirty="0">
                <a:solidFill>
                  <a:schemeClr val="tx1"/>
                </a:solidFill>
                <a:latin typeface="+mn-ea"/>
                <a:cs typeface="HGP創英角ｺﾞｼｯｸUB"/>
              </a:rPr>
              <a:t>↓</a:t>
            </a:r>
            <a:endParaRPr lang="en-US" altLang="ja-JP" sz="1100" spc="-10" dirty="0">
              <a:solidFill>
                <a:schemeClr val="tx1"/>
              </a:solidFill>
              <a:latin typeface="+mn-ea"/>
              <a:cs typeface="HGP創英角ｺﾞｼｯｸUB"/>
            </a:endParaRPr>
          </a:p>
          <a:p>
            <a:pPr algn="ctr"/>
            <a:r>
              <a:rPr lang="ja-JP" altLang="en-US" sz="1100" spc="-10" dirty="0">
                <a:solidFill>
                  <a:schemeClr val="tx1"/>
                </a:solidFill>
                <a:latin typeface="+mn-ea"/>
                <a:cs typeface="HGP創英角ｺﾞｼｯｸUB"/>
              </a:rPr>
              <a:t>営業時間外の場合は、②の設定内容に従って処理</a:t>
            </a:r>
            <a:endParaRPr lang="en-US" altLang="ja-JP" sz="1100" spc="-10" dirty="0">
              <a:solidFill>
                <a:schemeClr val="tx1"/>
              </a:solidFill>
              <a:latin typeface="+mn-ea"/>
              <a:cs typeface="HGP創英角ｺﾞｼｯｸUB"/>
            </a:endParaRPr>
          </a:p>
        </p:txBody>
      </p:sp>
      <p:sp>
        <p:nvSpPr>
          <p:cNvPr id="11" name="四角形吹き出し 10"/>
          <p:cNvSpPr/>
          <p:nvPr/>
        </p:nvSpPr>
        <p:spPr bwMode="auto">
          <a:xfrm>
            <a:off x="899592" y="2500790"/>
            <a:ext cx="2577672" cy="476375"/>
          </a:xfrm>
          <a:prstGeom prst="wedgeRectCallout">
            <a:avLst>
              <a:gd name="adj1" fmla="val -56626"/>
              <a:gd name="adj2" fmla="val -110841"/>
            </a:avLst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1100" spc="-10" dirty="0">
                <a:solidFill>
                  <a:schemeClr val="tx1"/>
                </a:solidFill>
                <a:latin typeface="+mn-ea"/>
                <a:cs typeface="HGP創英角ｺﾞｼｯｸUB"/>
              </a:rPr>
              <a:t>営業時間内と営業時間外の２つの</a:t>
            </a:r>
            <a:r>
              <a:rPr lang="en-US" altLang="ja-JP" sz="1100" spc="-10" dirty="0">
                <a:solidFill>
                  <a:schemeClr val="tx1"/>
                </a:solidFill>
                <a:latin typeface="+mn-ea"/>
                <a:cs typeface="HGP創英角ｺﾞｼｯｸUB"/>
              </a:rPr>
              <a:t>IVR</a:t>
            </a:r>
            <a:r>
              <a:rPr lang="ja-JP" altLang="en-US" sz="1100" spc="-10" dirty="0">
                <a:solidFill>
                  <a:schemeClr val="tx1"/>
                </a:solidFill>
                <a:latin typeface="+mn-ea"/>
                <a:cs typeface="HGP創英角ｺﾞｼｯｸUB"/>
              </a:rPr>
              <a:t>は</a:t>
            </a:r>
            <a:endParaRPr lang="en-US" altLang="ja-JP" sz="1100" spc="-10" dirty="0">
              <a:solidFill>
                <a:schemeClr val="tx1"/>
              </a:solidFill>
              <a:latin typeface="+mn-ea"/>
              <a:cs typeface="HGP創英角ｺﾞｼｯｸUB"/>
            </a:endParaRPr>
          </a:p>
          <a:p>
            <a:r>
              <a:rPr lang="ja-JP" altLang="en-US" sz="1100" spc="-10" dirty="0">
                <a:solidFill>
                  <a:schemeClr val="tx1"/>
                </a:solidFill>
                <a:latin typeface="+mn-ea"/>
                <a:cs typeface="HGP創英角ｺﾞｼｯｸUB"/>
              </a:rPr>
              <a:t>同じ内部番号で作成してください</a:t>
            </a:r>
            <a:endParaRPr lang="en-US" altLang="ja-JP" sz="1100" spc="-10" dirty="0">
              <a:solidFill>
                <a:schemeClr val="tx1"/>
              </a:solidFill>
              <a:latin typeface="+mn-ea"/>
              <a:cs typeface="HGP創英角ｺﾞｼｯｸUB"/>
            </a:endParaRP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107504" y="103932"/>
            <a:ext cx="8496944" cy="382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2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■IVR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設定について</a:t>
            </a:r>
            <a:endParaRPr lang="en-US" altLang="ja-JP" dirty="0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378138" y="4766021"/>
            <a:ext cx="8230023" cy="895054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 marL="12700">
              <a:lnSpc>
                <a:spcPct val="130000"/>
              </a:lnSpc>
            </a:pPr>
            <a:r>
              <a:rPr lang="en-US" altLang="ja-JP" sz="1400" spc="-10" dirty="0">
                <a:solidFill>
                  <a:schemeClr val="tx1"/>
                </a:solidFill>
                <a:latin typeface="+mn-ea"/>
                <a:cs typeface="HGP創英角ｺﾞｼｯｸUB"/>
              </a:rPr>
              <a:t>IVR</a:t>
            </a:r>
            <a:r>
              <a:rPr lang="ja-JP" altLang="en-US" sz="1400" spc="-10" dirty="0">
                <a:solidFill>
                  <a:schemeClr val="tx1"/>
                </a:solidFill>
                <a:latin typeface="+mn-ea"/>
                <a:cs typeface="HGP創英角ｺﾞｼｯｸUB"/>
              </a:rPr>
              <a:t>の設定方法については、下記をご一読の上で行ってください。</a:t>
            </a:r>
            <a:endParaRPr lang="en-US" altLang="ja-JP" sz="1400" spc="-10" dirty="0">
              <a:solidFill>
                <a:schemeClr val="tx1"/>
              </a:solidFill>
              <a:latin typeface="+mn-ea"/>
              <a:cs typeface="HGP創英角ｺﾞｼｯｸUB"/>
            </a:endParaRPr>
          </a:p>
          <a:p>
            <a:pPr marL="12700">
              <a:lnSpc>
                <a:spcPct val="130000"/>
              </a:lnSpc>
            </a:pPr>
            <a:r>
              <a:rPr lang="ja-JP" altLang="en-US" sz="1400" spc="-10" dirty="0">
                <a:solidFill>
                  <a:schemeClr val="tx1"/>
                </a:solidFill>
                <a:latin typeface="+mn-ea"/>
                <a:cs typeface="HGP創英角ｺﾞｼｯｸUB"/>
              </a:rPr>
              <a:t>ドキュメント一覧　</a:t>
            </a:r>
            <a:r>
              <a:rPr lang="ja-JP" altLang="en-US" sz="1400" dirty="0">
                <a:solidFill>
                  <a:schemeClr val="tx1"/>
                </a:solidFill>
              </a:rPr>
              <a:t>管理者向けサポート資料　「</a:t>
            </a:r>
            <a:r>
              <a:rPr lang="en-US" altLang="ja-JP" sz="1400" dirty="0">
                <a:solidFill>
                  <a:schemeClr val="tx1"/>
                </a:solidFill>
              </a:rPr>
              <a:t>IVR</a:t>
            </a:r>
            <a:r>
              <a:rPr lang="ja-JP" altLang="en-US" sz="1400" dirty="0">
                <a:solidFill>
                  <a:schemeClr val="tx1"/>
                </a:solidFill>
              </a:rPr>
              <a:t>の設定方法」</a:t>
            </a:r>
            <a:endParaRPr lang="en-US" altLang="ja-JP" sz="1400" dirty="0">
              <a:solidFill>
                <a:schemeClr val="tx1"/>
              </a:solidFill>
            </a:endParaRPr>
          </a:p>
          <a:p>
            <a:pPr marL="12700">
              <a:lnSpc>
                <a:spcPct val="130000"/>
              </a:lnSpc>
            </a:pPr>
            <a:r>
              <a:rPr lang="en-US" altLang="ja-JP" sz="1400" b="1" spc="-10" dirty="0">
                <a:solidFill>
                  <a:schemeClr val="accent6">
                    <a:lumMod val="60000"/>
                    <a:lumOff val="40000"/>
                  </a:schemeClr>
                </a:solidFill>
                <a:latin typeface="+mn-ea"/>
                <a:cs typeface="HGP創英角ｺﾞｼｯｸUB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https://www.bluebean365.jp/document/</a:t>
            </a:r>
            <a:endParaRPr lang="en-US" altLang="ja-JP" sz="1400" b="1" spc="-10" dirty="0">
              <a:solidFill>
                <a:schemeClr val="accent6">
                  <a:lumMod val="60000"/>
                  <a:lumOff val="40000"/>
                </a:schemeClr>
              </a:solidFill>
              <a:latin typeface="+mn-ea"/>
              <a:cs typeface="HGP創英角ｺﾞｼｯｸUB"/>
            </a:endParaRPr>
          </a:p>
        </p:txBody>
      </p:sp>
    </p:spTree>
    <p:extLst>
      <p:ext uri="{BB962C8B-B14F-4D97-AF65-F5344CB8AC3E}">
        <p14:creationId xmlns:p14="http://schemas.microsoft.com/office/powerpoint/2010/main" val="3093258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C58B1D07-7046-431B-B7E6-FB5758C6793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07504" y="103932"/>
            <a:ext cx="8496944" cy="759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2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■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営業時間内、営業時間外のガイダンス設定</a:t>
            </a:r>
            <a:endParaRPr lang="en-US" altLang="ja-JP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>
              <a:lnSpc>
                <a:spcPct val="120000"/>
              </a:lnSpc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パターン（</a:t>
            </a:r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1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）平日のみ営業、土日祝休みの場合</a:t>
            </a:r>
            <a:endParaRPr lang="en-US" altLang="ja-JP" dirty="0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277152" y="2648795"/>
            <a:ext cx="38669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anchor="ctr" anchorCtr="0">
            <a:spAutoFit/>
          </a:bodyPr>
          <a:lstStyle>
            <a:lvl1pPr marL="342900" indent="-342900"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1pPr>
            <a:lvl2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2pPr>
            <a:lvl3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3pPr>
            <a:lvl4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4pPr>
            <a:lvl5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indent="0" defTabSz="914400" eaLnBrk="1" hangingPunct="1">
              <a:buClrTx/>
              <a:buSzTx/>
              <a:tabLst>
                <a:tab pos="1344613" algn="l"/>
                <a:tab pos="1527175" algn="l"/>
              </a:tabLst>
            </a:pPr>
            <a:r>
              <a:rPr kumimoji="1" lang="ja-JP" altLang="en-US" sz="1400" b="1" dirty="0">
                <a:solidFill>
                  <a:schemeClr val="tx1"/>
                </a:solidFill>
                <a:latin typeface="ＭＳ Ｐゴシック" pitchFamily="50" charset="-128"/>
              </a:rPr>
              <a:t>① 営業時間内の設定（平日</a:t>
            </a:r>
            <a:r>
              <a:rPr kumimoji="1" lang="en-US" altLang="ja-JP" sz="1400" b="1" dirty="0">
                <a:solidFill>
                  <a:schemeClr val="tx1"/>
                </a:solidFill>
                <a:latin typeface="ＭＳ Ｐゴシック" pitchFamily="50" charset="-128"/>
              </a:rPr>
              <a:t>10</a:t>
            </a:r>
            <a:r>
              <a:rPr kumimoji="1" lang="ja-JP" altLang="en-US" sz="1400" b="1" dirty="0">
                <a:solidFill>
                  <a:schemeClr val="tx1"/>
                </a:solidFill>
                <a:latin typeface="ＭＳ Ｐゴシック" pitchFamily="50" charset="-128"/>
              </a:rPr>
              <a:t>時～</a:t>
            </a:r>
            <a:r>
              <a:rPr kumimoji="1" lang="en-US" altLang="ja-JP" sz="1400" b="1" dirty="0">
                <a:solidFill>
                  <a:schemeClr val="tx1"/>
                </a:solidFill>
                <a:latin typeface="ＭＳ Ｐゴシック" pitchFamily="50" charset="-128"/>
              </a:rPr>
              <a:t>18</a:t>
            </a:r>
            <a:r>
              <a:rPr kumimoji="1" lang="ja-JP" altLang="en-US" sz="1400" b="1" dirty="0">
                <a:solidFill>
                  <a:schemeClr val="tx1"/>
                </a:solidFill>
                <a:latin typeface="ＭＳ Ｐゴシック" pitchFamily="50" charset="-128"/>
              </a:rPr>
              <a:t>時）の設定</a:t>
            </a:r>
            <a:endParaRPr kumimoji="1" lang="en-US" altLang="ja-JP" sz="1400" b="1" dirty="0">
              <a:solidFill>
                <a:schemeClr val="tx1"/>
              </a:solidFill>
              <a:latin typeface="ＭＳ Ｐゴシック" pitchFamily="50" charset="-128"/>
            </a:endParaRPr>
          </a:p>
        </p:txBody>
      </p:sp>
      <p:grpSp>
        <p:nvGrpSpPr>
          <p:cNvPr id="16" name="グループ化 15"/>
          <p:cNvGrpSpPr/>
          <p:nvPr/>
        </p:nvGrpSpPr>
        <p:grpSpPr>
          <a:xfrm>
            <a:off x="280095" y="919961"/>
            <a:ext cx="3826534" cy="1422751"/>
            <a:chOff x="280095" y="919961"/>
            <a:chExt cx="3826534" cy="142275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80095" y="919961"/>
              <a:ext cx="3823691" cy="1419225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22" name="テキスト ボックス 21"/>
            <p:cNvSpPr txBox="1"/>
            <p:nvPr/>
          </p:nvSpPr>
          <p:spPr>
            <a:xfrm>
              <a:off x="3534399" y="1849038"/>
              <a:ext cx="5693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b="1" dirty="0">
                  <a:solidFill>
                    <a:schemeClr val="tx1"/>
                  </a:solidFill>
                </a:rPr>
                <a:t>・・・①</a:t>
              </a: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3537242" y="2065713"/>
              <a:ext cx="5693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b="1" dirty="0">
                  <a:solidFill>
                    <a:schemeClr val="tx1"/>
                  </a:solidFill>
                </a:rPr>
                <a:t>・・・②</a:t>
              </a:r>
            </a:p>
          </p:txBody>
        </p:sp>
      </p:grp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4607934" y="2634639"/>
            <a:ext cx="176426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anchor="ctr" anchorCtr="0">
            <a:spAutoFit/>
          </a:bodyPr>
          <a:lstStyle>
            <a:lvl1pPr marL="342900" indent="-342900"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1pPr>
            <a:lvl2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2pPr>
            <a:lvl3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3pPr>
            <a:lvl4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4pPr>
            <a:lvl5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indent="0" defTabSz="914400" eaLnBrk="1" hangingPunct="1">
              <a:buClrTx/>
              <a:buSzTx/>
              <a:tabLst>
                <a:tab pos="1344613" algn="l"/>
                <a:tab pos="1527175" algn="l"/>
              </a:tabLst>
            </a:pPr>
            <a:r>
              <a:rPr kumimoji="1" lang="ja-JP" altLang="en-US" sz="1400" b="1" dirty="0">
                <a:solidFill>
                  <a:schemeClr val="tx1"/>
                </a:solidFill>
                <a:latin typeface="ＭＳ Ｐゴシック" pitchFamily="50" charset="-128"/>
              </a:rPr>
              <a:t>② 営業時間外の設定</a:t>
            </a:r>
            <a:endParaRPr kumimoji="1" lang="en-US" altLang="ja-JP" sz="1400" b="1" dirty="0">
              <a:solidFill>
                <a:schemeClr val="tx1"/>
              </a:solidFill>
              <a:latin typeface="ＭＳ Ｐゴシック" pitchFamily="50" charset="-128"/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637995" y="2956572"/>
            <a:ext cx="3508117" cy="3190978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0" name="正方形/長方形 29"/>
          <p:cNvSpPr/>
          <p:nvPr/>
        </p:nvSpPr>
        <p:spPr bwMode="auto">
          <a:xfrm>
            <a:off x="5420856" y="5231299"/>
            <a:ext cx="2664296" cy="603859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7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4677916" y="850786"/>
            <a:ext cx="3982720" cy="1692771"/>
            <a:chOff x="4981768" y="850786"/>
            <a:chExt cx="3982720" cy="1692771"/>
          </a:xfrm>
        </p:grpSpPr>
        <p:sp>
          <p:nvSpPr>
            <p:cNvPr id="23" name="Text Box 2"/>
            <p:cNvSpPr txBox="1">
              <a:spLocks noChangeArrowheads="1"/>
            </p:cNvSpPr>
            <p:nvPr/>
          </p:nvSpPr>
          <p:spPr bwMode="auto">
            <a:xfrm>
              <a:off x="4981768" y="850786"/>
              <a:ext cx="3982720" cy="1692771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108000" anchor="ctr" anchorCtr="0">
              <a:spAutoFit/>
            </a:bodyPr>
            <a:lstStyle>
              <a:lvl1pPr marL="342900" indent="-342900" eaLnBrk="0" hangingPunct="0">
                <a:defRPr>
                  <a:solidFill>
                    <a:schemeClr val="bg1"/>
                  </a:solidFill>
                  <a:latin typeface="Arial" charset="0"/>
                  <a:ea typeface="ＭＳ Ｐゴシック" pitchFamily="50" charset="-128"/>
                </a:defRPr>
              </a:lvl1pPr>
              <a:lvl2pPr eaLnBrk="0" hangingPunct="0">
                <a:defRPr>
                  <a:solidFill>
                    <a:schemeClr val="bg1"/>
                  </a:solidFill>
                  <a:latin typeface="Arial" charset="0"/>
                  <a:ea typeface="ＭＳ Ｐゴシック" pitchFamily="50" charset="-128"/>
                </a:defRPr>
              </a:lvl2pPr>
              <a:lvl3pPr eaLnBrk="0" hangingPunct="0">
                <a:defRPr>
                  <a:solidFill>
                    <a:schemeClr val="bg1"/>
                  </a:solidFill>
                  <a:latin typeface="Arial" charset="0"/>
                  <a:ea typeface="ＭＳ Ｐゴシック" pitchFamily="50" charset="-128"/>
                </a:defRPr>
              </a:lvl3pPr>
              <a:lvl4pPr eaLnBrk="0" hangingPunct="0">
                <a:defRPr>
                  <a:solidFill>
                    <a:schemeClr val="bg1"/>
                  </a:solidFill>
                  <a:latin typeface="Arial" charset="0"/>
                  <a:ea typeface="ＭＳ Ｐゴシック" pitchFamily="50" charset="-128"/>
                </a:defRPr>
              </a:lvl4pPr>
              <a:lvl5pPr eaLnBrk="0" hangingPunct="0">
                <a:defRPr>
                  <a:solidFill>
                    <a:schemeClr val="bg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chemeClr val="bg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chemeClr val="bg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chemeClr val="bg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chemeClr val="bg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marL="0" indent="0" eaLnBrk="1" hangingPunct="1"/>
              <a:r>
                <a:rPr lang="en-US" altLang="ja-JP" sz="1100" dirty="0">
                  <a:solidFill>
                    <a:schemeClr val="tx1"/>
                  </a:solidFill>
                </a:rPr>
                <a:t>【</a:t>
              </a:r>
              <a:r>
                <a:rPr lang="ja-JP" altLang="en-US" sz="1100" dirty="0">
                  <a:solidFill>
                    <a:schemeClr val="tx1"/>
                  </a:solidFill>
                </a:rPr>
                <a:t>有効日に祝日を設定する場合の注意事項</a:t>
              </a:r>
              <a:r>
                <a:rPr lang="en-US" altLang="ja-JP" sz="1100" dirty="0">
                  <a:solidFill>
                    <a:schemeClr val="tx1"/>
                  </a:solidFill>
                </a:rPr>
                <a:t>】</a:t>
              </a:r>
            </a:p>
            <a:p>
              <a:pPr marL="0" indent="0" eaLnBrk="1" hangingPunct="1"/>
              <a:endParaRPr lang="en-US" altLang="ja-JP" sz="500" dirty="0">
                <a:solidFill>
                  <a:schemeClr val="tx1"/>
                </a:solidFill>
              </a:endParaRPr>
            </a:p>
            <a:p>
              <a:pPr marL="0" indent="0" eaLnBrk="1" hangingPunct="1"/>
              <a:r>
                <a:rPr lang="ja-JP" altLang="en-US" sz="1100" dirty="0">
                  <a:solidFill>
                    <a:schemeClr val="tx1"/>
                  </a:solidFill>
                </a:rPr>
                <a:t>「有効日」に祝日を設定する場合は、祝日にチェックを入れるだけ</a:t>
              </a:r>
              <a:endParaRPr lang="en-US" altLang="ja-JP" sz="1100" dirty="0">
                <a:solidFill>
                  <a:schemeClr val="tx1"/>
                </a:solidFill>
              </a:endParaRPr>
            </a:p>
            <a:p>
              <a:pPr marL="0" indent="0" eaLnBrk="1" hangingPunct="1"/>
              <a:r>
                <a:rPr lang="ja-JP" altLang="en-US" sz="1100" dirty="0">
                  <a:solidFill>
                    <a:schemeClr val="tx1"/>
                  </a:solidFill>
                </a:rPr>
                <a:t>では機能しないため、曜日と組合せて設定する必要があります。</a:t>
              </a:r>
              <a:endParaRPr lang="en-US" altLang="ja-JP" sz="1100" dirty="0">
                <a:solidFill>
                  <a:schemeClr val="tx1"/>
                </a:solidFill>
              </a:endParaRPr>
            </a:p>
            <a:p>
              <a:r>
                <a:rPr lang="ja-JP" altLang="en-US" sz="1100" dirty="0">
                  <a:solidFill>
                    <a:schemeClr val="tx1"/>
                  </a:solidFill>
                </a:rPr>
                <a:t>具体的な設定方法に関しては、「自動音声（</a:t>
              </a:r>
              <a:r>
                <a:rPr lang="en-US" altLang="ja-JP" sz="1100" dirty="0">
                  <a:solidFill>
                    <a:schemeClr val="tx1"/>
                  </a:solidFill>
                </a:rPr>
                <a:t>IVR</a:t>
              </a:r>
              <a:r>
                <a:rPr lang="ja-JP" altLang="en-US" sz="1100" dirty="0">
                  <a:solidFill>
                    <a:schemeClr val="tx1"/>
                  </a:solidFill>
                </a:rPr>
                <a:t>）の設定方法」</a:t>
              </a:r>
              <a:endParaRPr lang="en-US" altLang="ja-JP" sz="1100" dirty="0">
                <a:solidFill>
                  <a:schemeClr val="tx1"/>
                </a:solidFill>
              </a:endParaRPr>
            </a:p>
            <a:p>
              <a:r>
                <a:rPr lang="en-US" altLang="ja-JP" sz="1100" dirty="0">
                  <a:solidFill>
                    <a:schemeClr val="tx1"/>
                  </a:solidFill>
                  <a:latin typeface="+mn-ea"/>
                </a:rPr>
                <a:t>11</a:t>
              </a:r>
              <a:r>
                <a:rPr lang="ja-JP" altLang="en-US" sz="1100" dirty="0">
                  <a:solidFill>
                    <a:schemeClr val="tx1"/>
                  </a:solidFill>
                  <a:latin typeface="+mn-ea"/>
                </a:rPr>
                <a:t>ページをご参照下さい。</a:t>
              </a:r>
              <a:endParaRPr lang="en-US" altLang="ja-JP" sz="1100" dirty="0">
                <a:solidFill>
                  <a:schemeClr val="tx1"/>
                </a:solidFill>
                <a:latin typeface="+mn-ea"/>
              </a:endParaRPr>
            </a:p>
            <a:p>
              <a:endParaRPr lang="en-US" altLang="ja-JP" sz="1100" dirty="0">
                <a:solidFill>
                  <a:schemeClr val="tx1"/>
                </a:solidFill>
                <a:latin typeface="+mn-ea"/>
              </a:endParaRPr>
            </a:p>
            <a:p>
              <a:endParaRPr lang="en-US" altLang="ja-JP" sz="1100" dirty="0">
                <a:solidFill>
                  <a:schemeClr val="tx1"/>
                </a:solidFill>
                <a:latin typeface="+mn-ea"/>
              </a:endParaRPr>
            </a:p>
            <a:p>
              <a:endParaRPr lang="en-US" altLang="ja-JP" sz="1100" dirty="0">
                <a:solidFill>
                  <a:schemeClr val="tx1"/>
                </a:solidFill>
                <a:latin typeface="+mn-ea"/>
              </a:endParaRPr>
            </a:p>
            <a:p>
              <a:endParaRPr lang="en-US" altLang="ja-JP" sz="1100" dirty="0">
                <a:solidFill>
                  <a:schemeClr val="tx1"/>
                </a:solidFill>
                <a:latin typeface="+mn-ea"/>
              </a:endParaRPr>
            </a:p>
          </p:txBody>
        </p:sp>
        <p:grpSp>
          <p:nvGrpSpPr>
            <p:cNvPr id="5" name="グループ化 4"/>
            <p:cNvGrpSpPr/>
            <p:nvPr/>
          </p:nvGrpSpPr>
          <p:grpSpPr>
            <a:xfrm>
              <a:off x="5238541" y="1947348"/>
              <a:ext cx="3492907" cy="458977"/>
              <a:chOff x="5225841" y="2010848"/>
              <a:chExt cx="3492907" cy="458977"/>
            </a:xfrm>
          </p:grpSpPr>
          <p:grpSp>
            <p:nvGrpSpPr>
              <p:cNvPr id="13" name="グループ化 12"/>
              <p:cNvGrpSpPr/>
              <p:nvPr/>
            </p:nvGrpSpPr>
            <p:grpSpPr>
              <a:xfrm>
                <a:off x="5225841" y="2010848"/>
                <a:ext cx="3477335" cy="458977"/>
                <a:chOff x="5014336" y="1836224"/>
                <a:chExt cx="3477335" cy="458977"/>
              </a:xfrm>
            </p:grpSpPr>
            <p:pic>
              <p:nvPicPr>
                <p:cNvPr id="7" name="Picture 2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14336" y="1836224"/>
                  <a:ext cx="3477335" cy="458977"/>
                </a:xfrm>
                <a:prstGeom prst="rect">
                  <a:avLst/>
                </a:prstGeom>
                <a:noFill/>
                <a:ln w="9525">
                  <a:solidFill>
                    <a:schemeClr val="bg1">
                      <a:lumMod val="75000"/>
                    </a:schemeClr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</p:pic>
            <p:sp>
              <p:nvSpPr>
                <p:cNvPr id="21" name="正方形/長方形 20"/>
                <p:cNvSpPr/>
                <p:nvPr/>
              </p:nvSpPr>
              <p:spPr bwMode="auto">
                <a:xfrm>
                  <a:off x="5724128" y="2065713"/>
                  <a:ext cx="2767543" cy="174916"/>
                </a:xfrm>
                <a:prstGeom prst="rect">
                  <a:avLst/>
                </a:prstGeom>
                <a:noFill/>
                <a:ln w="1905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B8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0000" tIns="46800" rIns="90000" bIns="46800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indent="0" algn="l" defTabSz="44926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tabLst/>
                  </a:pPr>
                  <a:endParaRPr kumimoji="0" lang="ja-JP" altLang="en-US" sz="7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charset="0"/>
                    <a:ea typeface="ＭＳ Ｐゴシック" pitchFamily="50" charset="-128"/>
                  </a:endParaRPr>
                </a:p>
              </p:txBody>
            </p:sp>
          </p:grpSp>
          <p:cxnSp>
            <p:nvCxnSpPr>
              <p:cNvPr id="15" name="直線コネクタ 14"/>
              <p:cNvCxnSpPr/>
              <p:nvPr/>
            </p:nvCxnSpPr>
            <p:spPr bwMode="auto">
              <a:xfrm>
                <a:off x="5863625" y="2232716"/>
                <a:ext cx="2855123" cy="213017"/>
              </a:xfrm>
              <a:prstGeom prst="line">
                <a:avLst/>
              </a:prstGeom>
              <a:noFill/>
              <a:ln w="50800" cap="flat" cmpd="sng" algn="ctr">
                <a:solidFill>
                  <a:srgbClr val="FF0000">
                    <a:alpha val="33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B8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27" name="直線コネクタ 26"/>
              <p:cNvCxnSpPr/>
              <p:nvPr/>
            </p:nvCxnSpPr>
            <p:spPr bwMode="auto">
              <a:xfrm flipV="1">
                <a:off x="5863625" y="2232717"/>
                <a:ext cx="2839551" cy="205397"/>
              </a:xfrm>
              <a:prstGeom prst="line">
                <a:avLst/>
              </a:prstGeom>
              <a:noFill/>
              <a:ln w="50800" cap="flat" cmpd="sng" algn="ctr">
                <a:solidFill>
                  <a:srgbClr val="FF0000">
                    <a:alpha val="33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B8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  <p:grpSp>
        <p:nvGrpSpPr>
          <p:cNvPr id="14" name="グループ化 13"/>
          <p:cNvGrpSpPr/>
          <p:nvPr/>
        </p:nvGrpSpPr>
        <p:grpSpPr>
          <a:xfrm>
            <a:off x="277152" y="2966097"/>
            <a:ext cx="3508117" cy="3204540"/>
            <a:chOff x="277152" y="2966097"/>
            <a:chExt cx="3508117" cy="320454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77152" y="2966097"/>
              <a:ext cx="3508117" cy="3204540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17" name="正方形/長方形 16"/>
            <p:cNvSpPr/>
            <p:nvPr/>
          </p:nvSpPr>
          <p:spPr bwMode="auto">
            <a:xfrm>
              <a:off x="1043608" y="5231299"/>
              <a:ext cx="2664296" cy="603859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ja-JP" altLang="en-US" sz="7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28" name="Picture 2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085849" y="3495355"/>
              <a:ext cx="1989857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8735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277152" y="3032772"/>
            <a:ext cx="3508117" cy="3204540"/>
            <a:chOff x="277152" y="3032772"/>
            <a:chExt cx="3508117" cy="3204540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77152" y="3032772"/>
              <a:ext cx="3508117" cy="3204540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17" name="正方形/長方形 16"/>
            <p:cNvSpPr/>
            <p:nvPr/>
          </p:nvSpPr>
          <p:spPr bwMode="auto">
            <a:xfrm>
              <a:off x="1043608" y="5297974"/>
              <a:ext cx="2664296" cy="603859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0000" tIns="46800" rIns="90000" bIns="4680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449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ja-JP" altLang="en-US" sz="7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  <a:ea typeface="ＭＳ Ｐゴシック" pitchFamily="50" charset="-128"/>
              </a:endParaRPr>
            </a:p>
          </p:txBody>
        </p:sp>
        <p:pic>
          <p:nvPicPr>
            <p:cNvPr id="2050" name="Picture 2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1085849" y="3562023"/>
              <a:ext cx="1989857" cy="15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スライド番号プレースホルダー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C58B1D07-7046-431B-B7E6-FB5758C6793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07504" y="103932"/>
            <a:ext cx="8496944" cy="759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2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■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営業時間内、営業時間外のガイダンス設定</a:t>
            </a:r>
            <a:endParaRPr lang="en-US" altLang="ja-JP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>
              <a:lnSpc>
                <a:spcPct val="120000"/>
              </a:lnSpc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パターン（</a:t>
            </a:r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2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）平日と土日祝日で営業時間が異なる場合</a:t>
            </a:r>
            <a:endParaRPr lang="en-US" altLang="ja-JP" dirty="0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277152" y="2715470"/>
            <a:ext cx="32005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anchor="ctr" anchorCtr="0">
            <a:spAutoFit/>
          </a:bodyPr>
          <a:lstStyle>
            <a:lvl1pPr marL="342900" indent="-342900"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1pPr>
            <a:lvl2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2pPr>
            <a:lvl3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3pPr>
            <a:lvl4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4pPr>
            <a:lvl5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indent="0" defTabSz="914400" eaLnBrk="1" hangingPunct="1">
              <a:buClrTx/>
              <a:buSzTx/>
              <a:tabLst>
                <a:tab pos="1344613" algn="l"/>
                <a:tab pos="1527175" algn="l"/>
              </a:tabLst>
            </a:pPr>
            <a:r>
              <a:rPr kumimoji="1" lang="ja-JP" altLang="en-US" sz="1400" b="1" dirty="0">
                <a:solidFill>
                  <a:schemeClr val="tx1"/>
                </a:solidFill>
                <a:latin typeface="ＭＳ Ｐゴシック" pitchFamily="50" charset="-128"/>
              </a:rPr>
              <a:t>① 平日営業時間内（</a:t>
            </a:r>
            <a:r>
              <a:rPr kumimoji="1" lang="en-US" altLang="ja-JP" sz="1400" b="1" dirty="0">
                <a:solidFill>
                  <a:schemeClr val="tx1"/>
                </a:solidFill>
                <a:latin typeface="ＭＳ Ｐゴシック" pitchFamily="50" charset="-128"/>
              </a:rPr>
              <a:t>10</a:t>
            </a:r>
            <a:r>
              <a:rPr kumimoji="1" lang="ja-JP" altLang="en-US" sz="1400" b="1" dirty="0">
                <a:solidFill>
                  <a:schemeClr val="tx1"/>
                </a:solidFill>
                <a:latin typeface="ＭＳ Ｐゴシック" pitchFamily="50" charset="-128"/>
              </a:rPr>
              <a:t>時～</a:t>
            </a:r>
            <a:r>
              <a:rPr kumimoji="1" lang="en-US" altLang="ja-JP" sz="1400" b="1" dirty="0">
                <a:solidFill>
                  <a:schemeClr val="tx1"/>
                </a:solidFill>
                <a:latin typeface="ＭＳ Ｐゴシック" pitchFamily="50" charset="-128"/>
              </a:rPr>
              <a:t>18</a:t>
            </a:r>
            <a:r>
              <a:rPr kumimoji="1" lang="ja-JP" altLang="en-US" sz="1400" b="1" dirty="0">
                <a:solidFill>
                  <a:schemeClr val="tx1"/>
                </a:solidFill>
                <a:latin typeface="ＭＳ Ｐゴシック" pitchFamily="50" charset="-128"/>
              </a:rPr>
              <a:t>時）の設定</a:t>
            </a:r>
            <a:endParaRPr kumimoji="1" lang="en-US" altLang="ja-JP" sz="1400" b="1" dirty="0">
              <a:solidFill>
                <a:schemeClr val="tx1"/>
              </a:solidFill>
              <a:latin typeface="ＭＳ Ｐゴシック" pitchFamily="50" charset="-128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644"/>
          <a:stretch/>
        </p:blipFill>
        <p:spPr bwMode="auto">
          <a:xfrm>
            <a:off x="4575311" y="3032772"/>
            <a:ext cx="4381500" cy="713401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575311" y="4208462"/>
            <a:ext cx="4371974" cy="81742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575311" y="5454650"/>
            <a:ext cx="4381500" cy="769960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pSp>
        <p:nvGrpSpPr>
          <p:cNvPr id="3" name="グループ化 2"/>
          <p:cNvGrpSpPr/>
          <p:nvPr/>
        </p:nvGrpSpPr>
        <p:grpSpPr>
          <a:xfrm>
            <a:off x="266265" y="865545"/>
            <a:ext cx="3752347" cy="1788939"/>
            <a:chOff x="266265" y="865545"/>
            <a:chExt cx="3752347" cy="1788939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66265" y="865545"/>
              <a:ext cx="3752347" cy="1728430"/>
            </a:xfrm>
            <a:prstGeom prst="rect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sp>
          <p:nvSpPr>
            <p:cNvPr id="22" name="テキスト ボックス 21"/>
            <p:cNvSpPr txBox="1"/>
            <p:nvPr/>
          </p:nvSpPr>
          <p:spPr>
            <a:xfrm>
              <a:off x="3449225" y="1763746"/>
              <a:ext cx="5693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b="1" dirty="0">
                  <a:solidFill>
                    <a:schemeClr val="tx1"/>
                  </a:solidFill>
                </a:rPr>
                <a:t>・・・①</a:t>
              </a:r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3449225" y="1961370"/>
              <a:ext cx="5693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b="1" dirty="0">
                  <a:solidFill>
                    <a:schemeClr val="tx1"/>
                  </a:solidFill>
                </a:rPr>
                <a:t>・・・②</a:t>
              </a: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3449225" y="2152853"/>
              <a:ext cx="56938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b="1" dirty="0">
                  <a:solidFill>
                    <a:schemeClr val="tx1"/>
                  </a:solidFill>
                </a:rPr>
                <a:t>・・・③</a:t>
              </a: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3449225" y="2349785"/>
              <a:ext cx="569387" cy="3046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 b="1" dirty="0">
                  <a:solidFill>
                    <a:schemeClr val="tx1"/>
                  </a:solidFill>
                </a:rPr>
                <a:t>・・・④</a:t>
              </a:r>
            </a:p>
          </p:txBody>
        </p:sp>
      </p:grp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4575311" y="2718458"/>
            <a:ext cx="21233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anchor="ctr" anchorCtr="0">
            <a:spAutoFit/>
          </a:bodyPr>
          <a:lstStyle>
            <a:lvl1pPr marL="342900" indent="-342900"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1pPr>
            <a:lvl2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2pPr>
            <a:lvl3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3pPr>
            <a:lvl4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4pPr>
            <a:lvl5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indent="0" defTabSz="914400" eaLnBrk="1" hangingPunct="1">
              <a:buClrTx/>
              <a:buSzTx/>
              <a:tabLst>
                <a:tab pos="1344613" algn="l"/>
                <a:tab pos="1527175" algn="l"/>
              </a:tabLst>
            </a:pPr>
            <a:r>
              <a:rPr kumimoji="1" lang="ja-JP" altLang="en-US" sz="1400" b="1" dirty="0">
                <a:solidFill>
                  <a:schemeClr val="tx1"/>
                </a:solidFill>
                <a:latin typeface="ＭＳ Ｐゴシック" pitchFamily="50" charset="-128"/>
              </a:rPr>
              <a:t>② 平日営業時間外の設定</a:t>
            </a:r>
            <a:endParaRPr kumimoji="1" lang="en-US" altLang="ja-JP" sz="1400" b="1" dirty="0">
              <a:solidFill>
                <a:schemeClr val="tx1"/>
              </a:solidFill>
              <a:latin typeface="ＭＳ Ｐゴシック" pitchFamily="50" charset="-128"/>
            </a:endParaRPr>
          </a:p>
        </p:txBody>
      </p:sp>
      <p:sp>
        <p:nvSpPr>
          <p:cNvPr id="30" name="Text Box 2"/>
          <p:cNvSpPr txBox="1">
            <a:spLocks noChangeArrowheads="1"/>
          </p:cNvSpPr>
          <p:nvPr/>
        </p:nvSpPr>
        <p:spPr bwMode="auto">
          <a:xfrm>
            <a:off x="4575311" y="3895149"/>
            <a:ext cx="34137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anchor="ctr" anchorCtr="0">
            <a:spAutoFit/>
          </a:bodyPr>
          <a:lstStyle>
            <a:lvl1pPr marL="342900" indent="-342900"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1pPr>
            <a:lvl2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2pPr>
            <a:lvl3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3pPr>
            <a:lvl4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4pPr>
            <a:lvl5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indent="0" defTabSz="914400" eaLnBrk="1" hangingPunct="1">
              <a:buClrTx/>
              <a:buSzTx/>
              <a:tabLst>
                <a:tab pos="1344613" algn="l"/>
                <a:tab pos="1527175" algn="l"/>
              </a:tabLst>
            </a:pPr>
            <a:r>
              <a:rPr kumimoji="1" lang="ja-JP" altLang="en-US" sz="1400" b="1" dirty="0">
                <a:solidFill>
                  <a:schemeClr val="tx1"/>
                </a:solidFill>
                <a:latin typeface="ＭＳ Ｐゴシック" pitchFamily="50" charset="-128"/>
              </a:rPr>
              <a:t>③ 土日祝営業時間内（</a:t>
            </a:r>
            <a:r>
              <a:rPr kumimoji="1" lang="en-US" altLang="ja-JP" sz="1400" b="1" dirty="0">
                <a:solidFill>
                  <a:schemeClr val="tx1"/>
                </a:solidFill>
                <a:latin typeface="ＭＳ Ｐゴシック" pitchFamily="50" charset="-128"/>
              </a:rPr>
              <a:t>10</a:t>
            </a:r>
            <a:r>
              <a:rPr kumimoji="1" lang="ja-JP" altLang="en-US" sz="1400" b="1" dirty="0">
                <a:solidFill>
                  <a:schemeClr val="tx1"/>
                </a:solidFill>
                <a:latin typeface="ＭＳ Ｐゴシック" pitchFamily="50" charset="-128"/>
              </a:rPr>
              <a:t>時～</a:t>
            </a:r>
            <a:r>
              <a:rPr kumimoji="1" lang="en-US" altLang="ja-JP" sz="1400" b="1" dirty="0">
                <a:solidFill>
                  <a:schemeClr val="tx1"/>
                </a:solidFill>
                <a:latin typeface="ＭＳ Ｐゴシック" pitchFamily="50" charset="-128"/>
              </a:rPr>
              <a:t>19</a:t>
            </a:r>
            <a:r>
              <a:rPr kumimoji="1" lang="ja-JP" altLang="en-US" sz="1400" b="1" dirty="0">
                <a:solidFill>
                  <a:schemeClr val="tx1"/>
                </a:solidFill>
                <a:latin typeface="ＭＳ Ｐゴシック" pitchFamily="50" charset="-128"/>
              </a:rPr>
              <a:t>時）の設定</a:t>
            </a:r>
            <a:endParaRPr kumimoji="1" lang="en-US" altLang="ja-JP" sz="1400" b="1" dirty="0">
              <a:solidFill>
                <a:schemeClr val="tx1"/>
              </a:solidFill>
              <a:latin typeface="ＭＳ Ｐゴシック" pitchFamily="50" charset="-128"/>
            </a:endParaRP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4575311" y="5141639"/>
            <a:ext cx="23028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anchor="ctr" anchorCtr="0">
            <a:spAutoFit/>
          </a:bodyPr>
          <a:lstStyle>
            <a:lvl1pPr marL="342900" indent="-342900"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1pPr>
            <a:lvl2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2pPr>
            <a:lvl3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3pPr>
            <a:lvl4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4pPr>
            <a:lvl5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indent="0" defTabSz="914400" eaLnBrk="1" hangingPunct="1">
              <a:buClrTx/>
              <a:buSzTx/>
              <a:tabLst>
                <a:tab pos="1344613" algn="l"/>
                <a:tab pos="1527175" algn="l"/>
              </a:tabLst>
            </a:pPr>
            <a:r>
              <a:rPr kumimoji="1" lang="ja-JP" altLang="en-US" sz="1400" b="1" dirty="0">
                <a:solidFill>
                  <a:schemeClr val="tx1"/>
                </a:solidFill>
                <a:latin typeface="ＭＳ Ｐゴシック" pitchFamily="50" charset="-128"/>
              </a:rPr>
              <a:t>④ 土日祝営業時間外の設定</a:t>
            </a:r>
            <a:endParaRPr kumimoji="1" lang="en-US" altLang="ja-JP" sz="1400" b="1" dirty="0">
              <a:solidFill>
                <a:schemeClr val="tx1"/>
              </a:solidFill>
              <a:latin typeface="ＭＳ Ｐゴシック" pitchFamily="50" charset="-128"/>
            </a:endParaRPr>
          </a:p>
        </p:txBody>
      </p:sp>
      <p:sp>
        <p:nvSpPr>
          <p:cNvPr id="32" name="下矢印 31"/>
          <p:cNvSpPr/>
          <p:nvPr/>
        </p:nvSpPr>
        <p:spPr bwMode="auto">
          <a:xfrm rot="12783949">
            <a:off x="3900479" y="3681585"/>
            <a:ext cx="180000" cy="1404000"/>
          </a:xfrm>
          <a:prstGeom prst="downArrow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3" name="下矢印 32"/>
          <p:cNvSpPr/>
          <p:nvPr/>
        </p:nvSpPr>
        <p:spPr bwMode="auto">
          <a:xfrm rot="14210866">
            <a:off x="3898452" y="4544994"/>
            <a:ext cx="180000" cy="936000"/>
          </a:xfrm>
          <a:prstGeom prst="downArrow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4" name="下矢印 33"/>
          <p:cNvSpPr/>
          <p:nvPr/>
        </p:nvSpPr>
        <p:spPr bwMode="auto">
          <a:xfrm rot="16200000">
            <a:off x="3912181" y="5053414"/>
            <a:ext cx="180000" cy="828000"/>
          </a:xfrm>
          <a:prstGeom prst="downArrow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grpSp>
        <p:nvGrpSpPr>
          <p:cNvPr id="40" name="グループ化 39"/>
          <p:cNvGrpSpPr/>
          <p:nvPr/>
        </p:nvGrpSpPr>
        <p:grpSpPr>
          <a:xfrm>
            <a:off x="4677916" y="850786"/>
            <a:ext cx="3982720" cy="1692771"/>
            <a:chOff x="4981768" y="850786"/>
            <a:chExt cx="3982720" cy="1692771"/>
          </a:xfrm>
        </p:grpSpPr>
        <p:sp>
          <p:nvSpPr>
            <p:cNvPr id="41" name="Text Box 2"/>
            <p:cNvSpPr txBox="1">
              <a:spLocks noChangeArrowheads="1"/>
            </p:cNvSpPr>
            <p:nvPr/>
          </p:nvSpPr>
          <p:spPr bwMode="auto">
            <a:xfrm>
              <a:off x="4981768" y="850786"/>
              <a:ext cx="3982720" cy="1692771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108000" anchor="ctr" anchorCtr="0">
              <a:spAutoFit/>
            </a:bodyPr>
            <a:lstStyle>
              <a:lvl1pPr marL="342900" indent="-342900" eaLnBrk="0" hangingPunct="0">
                <a:defRPr>
                  <a:solidFill>
                    <a:schemeClr val="bg1"/>
                  </a:solidFill>
                  <a:latin typeface="Arial" charset="0"/>
                  <a:ea typeface="ＭＳ Ｐゴシック" pitchFamily="50" charset="-128"/>
                </a:defRPr>
              </a:lvl1pPr>
              <a:lvl2pPr eaLnBrk="0" hangingPunct="0">
                <a:defRPr>
                  <a:solidFill>
                    <a:schemeClr val="bg1"/>
                  </a:solidFill>
                  <a:latin typeface="Arial" charset="0"/>
                  <a:ea typeface="ＭＳ Ｐゴシック" pitchFamily="50" charset="-128"/>
                </a:defRPr>
              </a:lvl2pPr>
              <a:lvl3pPr eaLnBrk="0" hangingPunct="0">
                <a:defRPr>
                  <a:solidFill>
                    <a:schemeClr val="bg1"/>
                  </a:solidFill>
                  <a:latin typeface="Arial" charset="0"/>
                  <a:ea typeface="ＭＳ Ｐゴシック" pitchFamily="50" charset="-128"/>
                </a:defRPr>
              </a:lvl3pPr>
              <a:lvl4pPr eaLnBrk="0" hangingPunct="0">
                <a:defRPr>
                  <a:solidFill>
                    <a:schemeClr val="bg1"/>
                  </a:solidFill>
                  <a:latin typeface="Arial" charset="0"/>
                  <a:ea typeface="ＭＳ Ｐゴシック" pitchFamily="50" charset="-128"/>
                </a:defRPr>
              </a:lvl4pPr>
              <a:lvl5pPr eaLnBrk="0" hangingPunct="0">
                <a:defRPr>
                  <a:solidFill>
                    <a:schemeClr val="bg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chemeClr val="bg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chemeClr val="bg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chemeClr val="bg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chemeClr val="bg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marL="0" indent="0" eaLnBrk="1" hangingPunct="1"/>
              <a:r>
                <a:rPr lang="en-US" altLang="ja-JP" sz="1100" dirty="0">
                  <a:solidFill>
                    <a:schemeClr val="tx1"/>
                  </a:solidFill>
                </a:rPr>
                <a:t>【</a:t>
              </a:r>
              <a:r>
                <a:rPr lang="ja-JP" altLang="en-US" sz="1100" dirty="0">
                  <a:solidFill>
                    <a:schemeClr val="tx1"/>
                  </a:solidFill>
                </a:rPr>
                <a:t>有効日に祝日を設定する場合の注意事項</a:t>
              </a:r>
              <a:r>
                <a:rPr lang="en-US" altLang="ja-JP" sz="1100" dirty="0">
                  <a:solidFill>
                    <a:schemeClr val="tx1"/>
                  </a:solidFill>
                </a:rPr>
                <a:t>】</a:t>
              </a:r>
            </a:p>
            <a:p>
              <a:pPr marL="0" indent="0" eaLnBrk="1" hangingPunct="1"/>
              <a:endParaRPr lang="en-US" altLang="ja-JP" sz="500" dirty="0">
                <a:solidFill>
                  <a:schemeClr val="tx1"/>
                </a:solidFill>
              </a:endParaRPr>
            </a:p>
            <a:p>
              <a:pPr marL="0" indent="0" eaLnBrk="1" hangingPunct="1"/>
              <a:r>
                <a:rPr lang="ja-JP" altLang="en-US" sz="1100" dirty="0">
                  <a:solidFill>
                    <a:schemeClr val="tx1"/>
                  </a:solidFill>
                </a:rPr>
                <a:t>「有効日」に祝日を設定する場合は、祝日にチェックを入れるだけ</a:t>
              </a:r>
              <a:endParaRPr lang="en-US" altLang="ja-JP" sz="1100" dirty="0">
                <a:solidFill>
                  <a:schemeClr val="tx1"/>
                </a:solidFill>
              </a:endParaRPr>
            </a:p>
            <a:p>
              <a:pPr marL="0" indent="0" eaLnBrk="1" hangingPunct="1"/>
              <a:r>
                <a:rPr lang="ja-JP" altLang="en-US" sz="1100" dirty="0">
                  <a:solidFill>
                    <a:schemeClr val="tx1"/>
                  </a:solidFill>
                </a:rPr>
                <a:t>では機能しないため、曜日と組合せて設定する必要があります。</a:t>
              </a:r>
              <a:endParaRPr lang="en-US" altLang="ja-JP" sz="1100" dirty="0">
                <a:solidFill>
                  <a:schemeClr val="tx1"/>
                </a:solidFill>
              </a:endParaRPr>
            </a:p>
            <a:p>
              <a:r>
                <a:rPr lang="ja-JP" altLang="en-US" sz="1100" dirty="0">
                  <a:solidFill>
                    <a:schemeClr val="tx1"/>
                  </a:solidFill>
                </a:rPr>
                <a:t>具体的な設定方法に関しては、「自動音声（</a:t>
              </a:r>
              <a:r>
                <a:rPr lang="en-US" altLang="ja-JP" sz="1100" dirty="0">
                  <a:solidFill>
                    <a:schemeClr val="tx1"/>
                  </a:solidFill>
                </a:rPr>
                <a:t>IVR</a:t>
              </a:r>
              <a:r>
                <a:rPr lang="ja-JP" altLang="en-US" sz="1100" dirty="0">
                  <a:solidFill>
                    <a:schemeClr val="tx1"/>
                  </a:solidFill>
                </a:rPr>
                <a:t>）の設定方法」</a:t>
              </a:r>
              <a:endParaRPr lang="en-US" altLang="ja-JP" sz="1100" dirty="0">
                <a:solidFill>
                  <a:schemeClr val="tx1"/>
                </a:solidFill>
              </a:endParaRPr>
            </a:p>
            <a:p>
              <a:r>
                <a:rPr lang="en-US" altLang="ja-JP" sz="1100" dirty="0">
                  <a:solidFill>
                    <a:schemeClr val="tx1"/>
                  </a:solidFill>
                  <a:latin typeface="+mn-ea"/>
                </a:rPr>
                <a:t>11</a:t>
              </a:r>
              <a:r>
                <a:rPr lang="ja-JP" altLang="en-US" sz="1100" dirty="0">
                  <a:solidFill>
                    <a:schemeClr val="tx1"/>
                  </a:solidFill>
                  <a:latin typeface="+mn-ea"/>
                </a:rPr>
                <a:t>ページをご参照下さい。</a:t>
              </a:r>
              <a:endParaRPr lang="en-US" altLang="ja-JP" sz="1100" dirty="0">
                <a:solidFill>
                  <a:schemeClr val="tx1"/>
                </a:solidFill>
                <a:latin typeface="+mn-ea"/>
              </a:endParaRPr>
            </a:p>
            <a:p>
              <a:endParaRPr lang="en-US" altLang="ja-JP" sz="1100" dirty="0">
                <a:solidFill>
                  <a:schemeClr val="tx1"/>
                </a:solidFill>
                <a:latin typeface="+mn-ea"/>
              </a:endParaRPr>
            </a:p>
            <a:p>
              <a:endParaRPr lang="en-US" altLang="ja-JP" sz="1100" dirty="0">
                <a:solidFill>
                  <a:schemeClr val="tx1"/>
                </a:solidFill>
                <a:latin typeface="+mn-ea"/>
              </a:endParaRPr>
            </a:p>
            <a:p>
              <a:endParaRPr lang="en-US" altLang="ja-JP" sz="1100" dirty="0">
                <a:solidFill>
                  <a:schemeClr val="tx1"/>
                </a:solidFill>
                <a:latin typeface="+mn-ea"/>
              </a:endParaRPr>
            </a:p>
            <a:p>
              <a:endParaRPr lang="en-US" altLang="ja-JP" sz="1100" dirty="0">
                <a:solidFill>
                  <a:schemeClr val="tx1"/>
                </a:solidFill>
                <a:latin typeface="+mn-ea"/>
              </a:endParaRPr>
            </a:p>
          </p:txBody>
        </p:sp>
        <p:grpSp>
          <p:nvGrpSpPr>
            <p:cNvPr id="42" name="グループ化 41"/>
            <p:cNvGrpSpPr/>
            <p:nvPr/>
          </p:nvGrpSpPr>
          <p:grpSpPr>
            <a:xfrm>
              <a:off x="5238541" y="1947348"/>
              <a:ext cx="3492907" cy="458977"/>
              <a:chOff x="5225841" y="2010848"/>
              <a:chExt cx="3492907" cy="458977"/>
            </a:xfrm>
          </p:grpSpPr>
          <p:grpSp>
            <p:nvGrpSpPr>
              <p:cNvPr id="43" name="グループ化 42"/>
              <p:cNvGrpSpPr/>
              <p:nvPr/>
            </p:nvGrpSpPr>
            <p:grpSpPr>
              <a:xfrm>
                <a:off x="5225841" y="2010848"/>
                <a:ext cx="3477335" cy="458977"/>
                <a:chOff x="5014336" y="1836224"/>
                <a:chExt cx="3477335" cy="458977"/>
              </a:xfrm>
            </p:grpSpPr>
            <p:pic>
              <p:nvPicPr>
                <p:cNvPr id="46" name="Picture 2"/>
                <p:cNvPicPr>
                  <a:picLocks noChangeAspect="1" noChangeArrowheads="1"/>
                </p:cNvPicPr>
                <p:nvPr/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14336" y="1836224"/>
                  <a:ext cx="3477335" cy="458977"/>
                </a:xfrm>
                <a:prstGeom prst="rect">
                  <a:avLst/>
                </a:prstGeom>
                <a:noFill/>
                <a:ln w="9525">
                  <a:solidFill>
                    <a:schemeClr val="bg1">
                      <a:lumMod val="75000"/>
                    </a:schemeClr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</p:pic>
            <p:sp>
              <p:nvSpPr>
                <p:cNvPr id="47" name="正方形/長方形 46"/>
                <p:cNvSpPr/>
                <p:nvPr/>
              </p:nvSpPr>
              <p:spPr bwMode="auto">
                <a:xfrm>
                  <a:off x="5724128" y="2065713"/>
                  <a:ext cx="2767543" cy="174916"/>
                </a:xfrm>
                <a:prstGeom prst="rect">
                  <a:avLst/>
                </a:prstGeom>
                <a:noFill/>
                <a:ln w="1905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B8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0000" tIns="46800" rIns="90000" bIns="46800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indent="0" algn="l" defTabSz="44926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tabLst/>
                  </a:pPr>
                  <a:endParaRPr kumimoji="0" lang="ja-JP" altLang="en-US" sz="7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charset="0"/>
                    <a:ea typeface="ＭＳ Ｐゴシック" pitchFamily="50" charset="-128"/>
                  </a:endParaRPr>
                </a:p>
              </p:txBody>
            </p:sp>
          </p:grpSp>
          <p:cxnSp>
            <p:nvCxnSpPr>
              <p:cNvPr id="44" name="直線コネクタ 43"/>
              <p:cNvCxnSpPr/>
              <p:nvPr/>
            </p:nvCxnSpPr>
            <p:spPr bwMode="auto">
              <a:xfrm>
                <a:off x="5863625" y="2232716"/>
                <a:ext cx="2855123" cy="213017"/>
              </a:xfrm>
              <a:prstGeom prst="line">
                <a:avLst/>
              </a:prstGeom>
              <a:noFill/>
              <a:ln w="50800" cap="flat" cmpd="sng" algn="ctr">
                <a:solidFill>
                  <a:srgbClr val="FF0000">
                    <a:alpha val="33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B8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45" name="直線コネクタ 44"/>
              <p:cNvCxnSpPr/>
              <p:nvPr/>
            </p:nvCxnSpPr>
            <p:spPr bwMode="auto">
              <a:xfrm flipV="1">
                <a:off x="5863625" y="2232717"/>
                <a:ext cx="2839551" cy="205397"/>
              </a:xfrm>
              <a:prstGeom prst="line">
                <a:avLst/>
              </a:prstGeom>
              <a:noFill/>
              <a:ln w="50800" cap="flat" cmpd="sng" algn="ctr">
                <a:solidFill>
                  <a:srgbClr val="FF0000">
                    <a:alpha val="33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B8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val="1525862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575283" y="3034055"/>
            <a:ext cx="4294397" cy="737845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84396" y="3032772"/>
            <a:ext cx="3508607" cy="3204540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7" name="正方形/長方形 16"/>
          <p:cNvSpPr/>
          <p:nvPr/>
        </p:nvSpPr>
        <p:spPr bwMode="auto">
          <a:xfrm>
            <a:off x="1048228" y="5303358"/>
            <a:ext cx="2665391" cy="548963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7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C58B1D07-7046-431B-B7E6-FB5758C6793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07504" y="103932"/>
            <a:ext cx="8496944" cy="759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2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■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営業時間内、営業時間外のガイダンス設定</a:t>
            </a:r>
            <a:endParaRPr lang="en-US" altLang="ja-JP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>
              <a:lnSpc>
                <a:spcPct val="120000"/>
              </a:lnSpc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パターン（</a:t>
            </a:r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3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）土日祝営業、平日休みの場合</a:t>
            </a:r>
            <a:endParaRPr lang="en-US" altLang="ja-JP" dirty="0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277152" y="2715470"/>
            <a:ext cx="23028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anchor="ctr" anchorCtr="0">
            <a:spAutoFit/>
          </a:bodyPr>
          <a:lstStyle>
            <a:lvl1pPr marL="342900" indent="-342900"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1pPr>
            <a:lvl2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2pPr>
            <a:lvl3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3pPr>
            <a:lvl4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4pPr>
            <a:lvl5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indent="0" defTabSz="914400" eaLnBrk="1" hangingPunct="1">
              <a:buClrTx/>
              <a:buSzTx/>
              <a:tabLst>
                <a:tab pos="1344613" algn="l"/>
                <a:tab pos="1527175" algn="l"/>
              </a:tabLst>
            </a:pPr>
            <a:r>
              <a:rPr kumimoji="1" lang="ja-JP" altLang="en-US" sz="1400" b="1" dirty="0">
                <a:solidFill>
                  <a:schemeClr val="tx1"/>
                </a:solidFill>
                <a:latin typeface="ＭＳ Ｐゴシック" pitchFamily="50" charset="-128"/>
              </a:rPr>
              <a:t>① 営業時間外（平日）の設定</a:t>
            </a:r>
            <a:endParaRPr kumimoji="1" lang="en-US" altLang="ja-JP" sz="1400" b="1" dirty="0">
              <a:solidFill>
                <a:schemeClr val="tx1"/>
              </a:solidFill>
              <a:latin typeface="ＭＳ Ｐゴシック" pitchFamily="50" charset="-128"/>
            </a:endParaRPr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64552" y="937295"/>
            <a:ext cx="3986369" cy="1638300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22" name="テキスト ボックス 21"/>
          <p:cNvSpPr txBox="1"/>
          <p:nvPr/>
        </p:nvSpPr>
        <p:spPr>
          <a:xfrm>
            <a:off x="3681534" y="1897052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/>
                </a:solidFill>
              </a:rPr>
              <a:t>・・・①</a:t>
            </a: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681534" y="2102613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/>
                </a:solidFill>
              </a:rPr>
              <a:t>・・・②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681534" y="2302034"/>
            <a:ext cx="6263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/>
                </a:solidFill>
              </a:rPr>
              <a:t>・・・③</a:t>
            </a:r>
          </a:p>
        </p:txBody>
      </p:sp>
      <p:sp>
        <p:nvSpPr>
          <p:cNvPr id="29" name="Text Box 2"/>
          <p:cNvSpPr txBox="1">
            <a:spLocks noChangeArrowheads="1"/>
          </p:cNvSpPr>
          <p:nvPr/>
        </p:nvSpPr>
        <p:spPr bwMode="auto">
          <a:xfrm>
            <a:off x="4568933" y="2714013"/>
            <a:ext cx="332398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anchor="ctr" anchorCtr="0">
            <a:spAutoFit/>
          </a:bodyPr>
          <a:lstStyle>
            <a:lvl1pPr marL="342900" indent="-342900"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1pPr>
            <a:lvl2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2pPr>
            <a:lvl3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3pPr>
            <a:lvl4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4pPr>
            <a:lvl5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indent="0" defTabSz="914400" eaLnBrk="1" hangingPunct="1">
              <a:buClrTx/>
              <a:buSzTx/>
              <a:tabLst>
                <a:tab pos="1344613" algn="l"/>
                <a:tab pos="1527175" algn="l"/>
              </a:tabLst>
            </a:pPr>
            <a:r>
              <a:rPr kumimoji="1" lang="ja-JP" altLang="en-US" sz="1400" b="1" dirty="0">
                <a:solidFill>
                  <a:schemeClr val="tx1"/>
                </a:solidFill>
                <a:latin typeface="ＭＳ Ｐゴシック" pitchFamily="50" charset="-128"/>
              </a:rPr>
              <a:t>②営業時間内（土日祝</a:t>
            </a:r>
            <a:r>
              <a:rPr kumimoji="1" lang="en-US" altLang="ja-JP" sz="1400" b="1" dirty="0">
                <a:solidFill>
                  <a:schemeClr val="tx1"/>
                </a:solidFill>
                <a:latin typeface="ＭＳ Ｐゴシック" pitchFamily="50" charset="-128"/>
              </a:rPr>
              <a:t>10</a:t>
            </a:r>
            <a:r>
              <a:rPr kumimoji="1" lang="ja-JP" altLang="en-US" sz="1400" b="1" dirty="0">
                <a:solidFill>
                  <a:schemeClr val="tx1"/>
                </a:solidFill>
                <a:latin typeface="ＭＳ Ｐゴシック" pitchFamily="50" charset="-128"/>
              </a:rPr>
              <a:t>時～</a:t>
            </a:r>
            <a:r>
              <a:rPr kumimoji="1" lang="en-US" altLang="ja-JP" sz="1400" b="1" dirty="0">
                <a:solidFill>
                  <a:schemeClr val="tx1"/>
                </a:solidFill>
                <a:latin typeface="ＭＳ Ｐゴシック" pitchFamily="50" charset="-128"/>
              </a:rPr>
              <a:t>18</a:t>
            </a:r>
            <a:r>
              <a:rPr kumimoji="1" lang="ja-JP" altLang="en-US" sz="1400" b="1" dirty="0">
                <a:solidFill>
                  <a:schemeClr val="tx1"/>
                </a:solidFill>
                <a:latin typeface="ＭＳ Ｐゴシック" pitchFamily="50" charset="-128"/>
              </a:rPr>
              <a:t>時）の設定</a:t>
            </a:r>
            <a:endParaRPr kumimoji="1" lang="en-US" altLang="ja-JP" sz="1400" b="1" dirty="0">
              <a:solidFill>
                <a:schemeClr val="tx1"/>
              </a:solidFill>
              <a:latin typeface="ＭＳ Ｐゴシック" pitchFamily="50" charset="-128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582295" y="4255733"/>
            <a:ext cx="4287385" cy="692869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2" name="Text Box 2"/>
          <p:cNvSpPr txBox="1">
            <a:spLocks noChangeArrowheads="1"/>
          </p:cNvSpPr>
          <p:nvPr/>
        </p:nvSpPr>
        <p:spPr bwMode="auto">
          <a:xfrm>
            <a:off x="4576925" y="3933056"/>
            <a:ext cx="242630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anchor="ctr" anchorCtr="0">
            <a:spAutoFit/>
          </a:bodyPr>
          <a:lstStyle>
            <a:lvl1pPr marL="342900" indent="-342900"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1pPr>
            <a:lvl2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2pPr>
            <a:lvl3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3pPr>
            <a:lvl4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4pPr>
            <a:lvl5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indent="0" defTabSz="914400" eaLnBrk="1" hangingPunct="1">
              <a:buClrTx/>
              <a:buSzTx/>
              <a:tabLst>
                <a:tab pos="1344613" algn="l"/>
                <a:tab pos="1527175" algn="l"/>
              </a:tabLst>
            </a:pPr>
            <a:r>
              <a:rPr kumimoji="1" lang="ja-JP" altLang="en-US" sz="1400" b="1" dirty="0">
                <a:solidFill>
                  <a:schemeClr val="tx1"/>
                </a:solidFill>
                <a:latin typeface="ＭＳ Ｐゴシック" pitchFamily="50" charset="-128"/>
              </a:rPr>
              <a:t>③営業時間外（土日祝）の設定</a:t>
            </a:r>
            <a:endParaRPr kumimoji="1" lang="en-US" altLang="ja-JP" sz="1400" b="1" dirty="0">
              <a:solidFill>
                <a:schemeClr val="tx1"/>
              </a:solidFill>
              <a:latin typeface="ＭＳ Ｐゴシック" pitchFamily="50" charset="-128"/>
            </a:endParaRPr>
          </a:p>
        </p:txBody>
      </p:sp>
      <p:sp>
        <p:nvSpPr>
          <p:cNvPr id="34" name="下矢印 33"/>
          <p:cNvSpPr/>
          <p:nvPr/>
        </p:nvSpPr>
        <p:spPr bwMode="auto">
          <a:xfrm rot="12783949">
            <a:off x="3836979" y="3681585"/>
            <a:ext cx="180000" cy="1404000"/>
          </a:xfrm>
          <a:prstGeom prst="downArrow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36" name="下矢印 35"/>
          <p:cNvSpPr/>
          <p:nvPr/>
        </p:nvSpPr>
        <p:spPr bwMode="auto">
          <a:xfrm rot="14210866">
            <a:off x="3834952" y="4544994"/>
            <a:ext cx="180000" cy="936000"/>
          </a:xfrm>
          <a:prstGeom prst="downArrow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grpSp>
        <p:nvGrpSpPr>
          <p:cNvPr id="31" name="グループ化 30"/>
          <p:cNvGrpSpPr/>
          <p:nvPr/>
        </p:nvGrpSpPr>
        <p:grpSpPr>
          <a:xfrm>
            <a:off x="4665216" y="850786"/>
            <a:ext cx="3982720" cy="1692771"/>
            <a:chOff x="4981768" y="850786"/>
            <a:chExt cx="3982720" cy="1692771"/>
          </a:xfrm>
        </p:grpSpPr>
        <p:sp>
          <p:nvSpPr>
            <p:cNvPr id="33" name="Text Box 2"/>
            <p:cNvSpPr txBox="1">
              <a:spLocks noChangeArrowheads="1"/>
            </p:cNvSpPr>
            <p:nvPr/>
          </p:nvSpPr>
          <p:spPr bwMode="auto">
            <a:xfrm>
              <a:off x="4981768" y="850786"/>
              <a:ext cx="3982720" cy="1692771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 lIns="108000" anchor="ctr" anchorCtr="0">
              <a:spAutoFit/>
            </a:bodyPr>
            <a:lstStyle>
              <a:lvl1pPr marL="342900" indent="-342900" eaLnBrk="0" hangingPunct="0">
                <a:defRPr>
                  <a:solidFill>
                    <a:schemeClr val="bg1"/>
                  </a:solidFill>
                  <a:latin typeface="Arial" charset="0"/>
                  <a:ea typeface="ＭＳ Ｐゴシック" pitchFamily="50" charset="-128"/>
                </a:defRPr>
              </a:lvl1pPr>
              <a:lvl2pPr eaLnBrk="0" hangingPunct="0">
                <a:defRPr>
                  <a:solidFill>
                    <a:schemeClr val="bg1"/>
                  </a:solidFill>
                  <a:latin typeface="Arial" charset="0"/>
                  <a:ea typeface="ＭＳ Ｐゴシック" pitchFamily="50" charset="-128"/>
                </a:defRPr>
              </a:lvl2pPr>
              <a:lvl3pPr eaLnBrk="0" hangingPunct="0">
                <a:defRPr>
                  <a:solidFill>
                    <a:schemeClr val="bg1"/>
                  </a:solidFill>
                  <a:latin typeface="Arial" charset="0"/>
                  <a:ea typeface="ＭＳ Ｐゴシック" pitchFamily="50" charset="-128"/>
                </a:defRPr>
              </a:lvl3pPr>
              <a:lvl4pPr eaLnBrk="0" hangingPunct="0">
                <a:defRPr>
                  <a:solidFill>
                    <a:schemeClr val="bg1"/>
                  </a:solidFill>
                  <a:latin typeface="Arial" charset="0"/>
                  <a:ea typeface="ＭＳ Ｐゴシック" pitchFamily="50" charset="-128"/>
                </a:defRPr>
              </a:lvl4pPr>
              <a:lvl5pPr eaLnBrk="0" hangingPunct="0">
                <a:defRPr>
                  <a:solidFill>
                    <a:schemeClr val="bg1"/>
                  </a:solidFill>
                  <a:latin typeface="Arial" charset="0"/>
                  <a:ea typeface="ＭＳ Ｐゴシック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chemeClr val="bg1"/>
                  </a:solidFill>
                  <a:latin typeface="Arial" charset="0"/>
                  <a:ea typeface="ＭＳ Ｐゴシック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chemeClr val="bg1"/>
                  </a:solidFill>
                  <a:latin typeface="Arial" charset="0"/>
                  <a:ea typeface="ＭＳ Ｐゴシック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chemeClr val="bg1"/>
                  </a:solidFill>
                  <a:latin typeface="Arial" charset="0"/>
                  <a:ea typeface="ＭＳ Ｐゴシック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defRPr>
                  <a:solidFill>
                    <a:schemeClr val="bg1"/>
                  </a:solidFill>
                  <a:latin typeface="Arial" charset="0"/>
                  <a:ea typeface="ＭＳ Ｐゴシック" pitchFamily="50" charset="-128"/>
                </a:defRPr>
              </a:lvl9pPr>
            </a:lstStyle>
            <a:p>
              <a:pPr marL="0" indent="0" eaLnBrk="1" hangingPunct="1"/>
              <a:r>
                <a:rPr lang="en-US" altLang="ja-JP" sz="1100" dirty="0">
                  <a:solidFill>
                    <a:schemeClr val="tx1"/>
                  </a:solidFill>
                </a:rPr>
                <a:t>【</a:t>
              </a:r>
              <a:r>
                <a:rPr lang="ja-JP" altLang="en-US" sz="1100" dirty="0">
                  <a:solidFill>
                    <a:schemeClr val="tx1"/>
                  </a:solidFill>
                </a:rPr>
                <a:t>有効日に祝日を設定する場合の注意事項</a:t>
              </a:r>
              <a:r>
                <a:rPr lang="en-US" altLang="ja-JP" sz="1100" dirty="0">
                  <a:solidFill>
                    <a:schemeClr val="tx1"/>
                  </a:solidFill>
                </a:rPr>
                <a:t>】</a:t>
              </a:r>
            </a:p>
            <a:p>
              <a:pPr marL="0" indent="0" eaLnBrk="1" hangingPunct="1"/>
              <a:endParaRPr lang="en-US" altLang="ja-JP" sz="500" dirty="0">
                <a:solidFill>
                  <a:schemeClr val="tx1"/>
                </a:solidFill>
              </a:endParaRPr>
            </a:p>
            <a:p>
              <a:pPr marL="0" indent="0" eaLnBrk="1" hangingPunct="1"/>
              <a:r>
                <a:rPr lang="ja-JP" altLang="en-US" sz="1100" dirty="0">
                  <a:solidFill>
                    <a:schemeClr val="tx1"/>
                  </a:solidFill>
                </a:rPr>
                <a:t>「有効日」に祝日を設定する場合は、祝日にチェックを入れるだけ</a:t>
              </a:r>
              <a:endParaRPr lang="en-US" altLang="ja-JP" sz="1100" dirty="0">
                <a:solidFill>
                  <a:schemeClr val="tx1"/>
                </a:solidFill>
              </a:endParaRPr>
            </a:p>
            <a:p>
              <a:pPr marL="0" indent="0" eaLnBrk="1" hangingPunct="1"/>
              <a:r>
                <a:rPr lang="ja-JP" altLang="en-US" sz="1100" dirty="0">
                  <a:solidFill>
                    <a:schemeClr val="tx1"/>
                  </a:solidFill>
                </a:rPr>
                <a:t>では機能しないため、曜日と組合せて設定する必要があります。</a:t>
              </a:r>
              <a:endParaRPr lang="en-US" altLang="ja-JP" sz="1100" dirty="0">
                <a:solidFill>
                  <a:schemeClr val="tx1"/>
                </a:solidFill>
              </a:endParaRPr>
            </a:p>
            <a:p>
              <a:r>
                <a:rPr lang="ja-JP" altLang="en-US" sz="1100" dirty="0">
                  <a:solidFill>
                    <a:schemeClr val="tx1"/>
                  </a:solidFill>
                </a:rPr>
                <a:t>具体的な設定方法に関しては、「自動音声（</a:t>
              </a:r>
              <a:r>
                <a:rPr lang="en-US" altLang="ja-JP" sz="1100" dirty="0">
                  <a:solidFill>
                    <a:schemeClr val="tx1"/>
                  </a:solidFill>
                </a:rPr>
                <a:t>IVR</a:t>
              </a:r>
              <a:r>
                <a:rPr lang="ja-JP" altLang="en-US" sz="1100" dirty="0">
                  <a:solidFill>
                    <a:schemeClr val="tx1"/>
                  </a:solidFill>
                </a:rPr>
                <a:t>）の設定方法」</a:t>
              </a:r>
              <a:endParaRPr lang="en-US" altLang="ja-JP" sz="1100" dirty="0">
                <a:solidFill>
                  <a:schemeClr val="tx1"/>
                </a:solidFill>
              </a:endParaRPr>
            </a:p>
            <a:p>
              <a:r>
                <a:rPr lang="en-US" altLang="ja-JP" sz="1100" dirty="0">
                  <a:solidFill>
                    <a:schemeClr val="tx1"/>
                  </a:solidFill>
                  <a:latin typeface="+mn-ea"/>
                </a:rPr>
                <a:t>11</a:t>
              </a:r>
              <a:r>
                <a:rPr lang="ja-JP" altLang="en-US" sz="1100" dirty="0">
                  <a:solidFill>
                    <a:schemeClr val="tx1"/>
                  </a:solidFill>
                  <a:latin typeface="+mn-ea"/>
                </a:rPr>
                <a:t>ページをご参照下さい。</a:t>
              </a:r>
              <a:endParaRPr lang="en-US" altLang="ja-JP" sz="1100" dirty="0">
                <a:solidFill>
                  <a:schemeClr val="tx1"/>
                </a:solidFill>
                <a:latin typeface="+mn-ea"/>
              </a:endParaRPr>
            </a:p>
            <a:p>
              <a:endParaRPr lang="en-US" altLang="ja-JP" sz="1100" dirty="0">
                <a:solidFill>
                  <a:schemeClr val="tx1"/>
                </a:solidFill>
                <a:latin typeface="+mn-ea"/>
              </a:endParaRPr>
            </a:p>
            <a:p>
              <a:endParaRPr lang="en-US" altLang="ja-JP" sz="1100" dirty="0">
                <a:solidFill>
                  <a:schemeClr val="tx1"/>
                </a:solidFill>
                <a:latin typeface="+mn-ea"/>
              </a:endParaRPr>
            </a:p>
            <a:p>
              <a:endParaRPr lang="en-US" altLang="ja-JP" sz="1100" dirty="0">
                <a:solidFill>
                  <a:schemeClr val="tx1"/>
                </a:solidFill>
                <a:latin typeface="+mn-ea"/>
              </a:endParaRPr>
            </a:p>
            <a:p>
              <a:endParaRPr lang="en-US" altLang="ja-JP" sz="1100" dirty="0">
                <a:solidFill>
                  <a:schemeClr val="tx1"/>
                </a:solidFill>
                <a:latin typeface="+mn-ea"/>
              </a:endParaRPr>
            </a:p>
          </p:txBody>
        </p:sp>
        <p:grpSp>
          <p:nvGrpSpPr>
            <p:cNvPr id="35" name="グループ化 34"/>
            <p:cNvGrpSpPr/>
            <p:nvPr/>
          </p:nvGrpSpPr>
          <p:grpSpPr>
            <a:xfrm>
              <a:off x="5238541" y="1947348"/>
              <a:ext cx="3492907" cy="458977"/>
              <a:chOff x="5225841" y="2010848"/>
              <a:chExt cx="3492907" cy="458977"/>
            </a:xfrm>
          </p:grpSpPr>
          <p:grpSp>
            <p:nvGrpSpPr>
              <p:cNvPr id="37" name="グループ化 36"/>
              <p:cNvGrpSpPr/>
              <p:nvPr/>
            </p:nvGrpSpPr>
            <p:grpSpPr>
              <a:xfrm>
                <a:off x="5225841" y="2010848"/>
                <a:ext cx="3477335" cy="458977"/>
                <a:chOff x="5014336" y="1836224"/>
                <a:chExt cx="3477335" cy="458977"/>
              </a:xfrm>
            </p:grpSpPr>
            <p:pic>
              <p:nvPicPr>
                <p:cNvPr id="40" name="Picture 2"/>
                <p:cNvPicPr>
                  <a:picLocks noChangeAspect="1" noChangeArrowheads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5014336" y="1836224"/>
                  <a:ext cx="3477335" cy="458977"/>
                </a:xfrm>
                <a:prstGeom prst="rect">
                  <a:avLst/>
                </a:prstGeom>
                <a:noFill/>
                <a:ln w="9525">
                  <a:solidFill>
                    <a:schemeClr val="bg1">
                      <a:lumMod val="75000"/>
                    </a:schemeClr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</a:extLst>
              </p:spPr>
            </p:pic>
            <p:sp>
              <p:nvSpPr>
                <p:cNvPr id="41" name="正方形/長方形 40"/>
                <p:cNvSpPr/>
                <p:nvPr/>
              </p:nvSpPr>
              <p:spPr bwMode="auto">
                <a:xfrm>
                  <a:off x="5724128" y="2065713"/>
                  <a:ext cx="2767543" cy="174916"/>
                </a:xfrm>
                <a:prstGeom prst="rect">
                  <a:avLst/>
                </a:prstGeom>
                <a:noFill/>
                <a:ln w="19050" cap="flat" cmpd="sng" algn="ctr">
                  <a:solidFill>
                    <a:srgbClr val="FF0000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00B8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horz" wrap="square" lIns="90000" tIns="46800" rIns="90000" bIns="46800" numCol="1" rtlCol="0" anchor="t" anchorCtr="0" compatLnSpc="1">
                  <a:prstTxWarp prst="textNoShape">
                    <a:avLst/>
                  </a:prstTxWarp>
                  <a:spAutoFit/>
                </a:bodyPr>
                <a:lstStyle/>
                <a:p>
                  <a:pPr marL="0" marR="0" indent="0" algn="l" defTabSz="449263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>
                      <a:srgbClr val="000000"/>
                    </a:buClr>
                    <a:buSzPct val="100000"/>
                    <a:buFont typeface="Times New Roman" pitchFamily="18" charset="0"/>
                    <a:buNone/>
                    <a:tabLst/>
                  </a:pPr>
                  <a:endParaRPr kumimoji="0" lang="ja-JP" altLang="en-US" sz="700" b="0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charset="0"/>
                    <a:ea typeface="ＭＳ Ｐゴシック" pitchFamily="50" charset="-128"/>
                  </a:endParaRPr>
                </a:p>
              </p:txBody>
            </p:sp>
          </p:grpSp>
          <p:cxnSp>
            <p:nvCxnSpPr>
              <p:cNvPr id="38" name="直線コネクタ 37"/>
              <p:cNvCxnSpPr/>
              <p:nvPr/>
            </p:nvCxnSpPr>
            <p:spPr bwMode="auto">
              <a:xfrm>
                <a:off x="5863625" y="2232716"/>
                <a:ext cx="2855123" cy="213017"/>
              </a:xfrm>
              <a:prstGeom prst="line">
                <a:avLst/>
              </a:prstGeom>
              <a:noFill/>
              <a:ln w="50800" cap="flat" cmpd="sng" algn="ctr">
                <a:solidFill>
                  <a:srgbClr val="FF0000">
                    <a:alpha val="33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B8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9" name="直線コネクタ 38"/>
              <p:cNvCxnSpPr/>
              <p:nvPr/>
            </p:nvCxnSpPr>
            <p:spPr bwMode="auto">
              <a:xfrm flipV="1">
                <a:off x="5863625" y="2232717"/>
                <a:ext cx="2839551" cy="205397"/>
              </a:xfrm>
              <a:prstGeom prst="line">
                <a:avLst/>
              </a:prstGeom>
              <a:noFill/>
              <a:ln w="50800" cap="flat" cmpd="sng" algn="ctr">
                <a:solidFill>
                  <a:srgbClr val="FF0000">
                    <a:alpha val="33000"/>
                  </a:srgbClr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B8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</p:grpSp>
    </p:spTree>
    <p:extLst>
      <p:ext uri="{BB962C8B-B14F-4D97-AF65-F5344CB8AC3E}">
        <p14:creationId xmlns:p14="http://schemas.microsoft.com/office/powerpoint/2010/main" val="1539078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7505" y="1201988"/>
            <a:ext cx="4406795" cy="1636060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/>
          <a:stretch/>
        </p:blipFill>
        <p:spPr bwMode="auto">
          <a:xfrm>
            <a:off x="179512" y="3292989"/>
            <a:ext cx="3575838" cy="32380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7" name="正方形/長方形 16"/>
          <p:cNvSpPr/>
          <p:nvPr/>
        </p:nvSpPr>
        <p:spPr bwMode="auto">
          <a:xfrm>
            <a:off x="970109" y="5572759"/>
            <a:ext cx="2764936" cy="603859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7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C58B1D07-7046-431B-B7E6-FB5758C6793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07504" y="103932"/>
            <a:ext cx="8496944" cy="1091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2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■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長期休業時のガイダンス設定</a:t>
            </a:r>
            <a:endParaRPr lang="en-US" altLang="ja-JP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>
              <a:lnSpc>
                <a:spcPct val="120000"/>
              </a:lnSpc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1" lang="ja-JP" altLang="en-US" dirty="0">
                <a:solidFill>
                  <a:schemeClr val="tx1"/>
                </a:solidFill>
                <a:latin typeface="ＭＳ Ｐゴシック" pitchFamily="50" charset="-128"/>
              </a:rPr>
              <a:t>年末年始休業期間のアナウンスを流す場合</a:t>
            </a:r>
            <a:endParaRPr lang="en-US" altLang="ja-JP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>
              <a:lnSpc>
                <a:spcPct val="120000"/>
              </a:lnSpc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パターン（</a:t>
            </a:r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1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） </a:t>
            </a:r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12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月</a:t>
            </a:r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29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日～翌年</a:t>
            </a:r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1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月</a:t>
            </a:r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3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日まで休業のアナウンスを流したい場合</a:t>
            </a:r>
            <a:endParaRPr lang="en-US" altLang="ja-JP" dirty="0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179512" y="2975687"/>
            <a:ext cx="194380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anchor="ctr" anchorCtr="0">
            <a:spAutoFit/>
          </a:bodyPr>
          <a:lstStyle>
            <a:lvl1pPr marL="342900" indent="-342900"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1pPr>
            <a:lvl2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2pPr>
            <a:lvl3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3pPr>
            <a:lvl4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4pPr>
            <a:lvl5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indent="0" defTabSz="914400" eaLnBrk="1" hangingPunct="1">
              <a:buClrTx/>
              <a:buSzTx/>
              <a:tabLst>
                <a:tab pos="1344613" algn="l"/>
                <a:tab pos="1527175" algn="l"/>
              </a:tabLst>
            </a:pPr>
            <a:r>
              <a:rPr kumimoji="1" lang="ja-JP" altLang="en-US" sz="1400" b="1" dirty="0">
                <a:solidFill>
                  <a:schemeClr val="tx1"/>
                </a:solidFill>
                <a:latin typeface="ＭＳ Ｐゴシック" pitchFamily="50" charset="-128"/>
              </a:rPr>
              <a:t>年末年始休業中の設定</a:t>
            </a:r>
            <a:endParaRPr kumimoji="1" lang="en-US" altLang="ja-JP" sz="1400" b="1" dirty="0">
              <a:solidFill>
                <a:schemeClr val="tx1"/>
              </a:solidFill>
              <a:latin typeface="ＭＳ Ｐゴシック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 bwMode="auto">
          <a:xfrm>
            <a:off x="179512" y="2224730"/>
            <a:ext cx="3544480" cy="189735"/>
          </a:xfrm>
          <a:prstGeom prst="rect">
            <a:avLst/>
          </a:prstGeom>
          <a:solidFill>
            <a:srgbClr val="FF0000">
              <a:alpha val="1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179513" y="2424888"/>
            <a:ext cx="3547654" cy="406710"/>
          </a:xfrm>
          <a:prstGeom prst="rect">
            <a:avLst/>
          </a:prstGeom>
          <a:solidFill>
            <a:srgbClr val="00B0F0">
              <a:alpha val="1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75515" y="2236149"/>
            <a:ext cx="697627" cy="161866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kumimoji="1" lang="ja-JP" altLang="en-US" sz="800" b="1" dirty="0">
                <a:solidFill>
                  <a:schemeClr val="tx1"/>
                </a:solidFill>
              </a:rPr>
              <a:t>年末年始用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75514" y="2517738"/>
            <a:ext cx="697627" cy="21544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kumimoji="1" lang="ja-JP" altLang="en-US" sz="800" b="1" dirty="0">
                <a:solidFill>
                  <a:schemeClr val="tx1"/>
                </a:solidFill>
              </a:rPr>
              <a:t>通常営業用</a:t>
            </a:r>
            <a:endParaRPr kumimoji="1" lang="en-US" altLang="ja-JP" sz="800" b="1" dirty="0">
              <a:solidFill>
                <a:schemeClr val="tx1"/>
              </a:solidFill>
            </a:endParaRPr>
          </a:p>
        </p:txBody>
      </p:sp>
      <p:sp>
        <p:nvSpPr>
          <p:cNvPr id="21" name="下矢印 20"/>
          <p:cNvSpPr/>
          <p:nvPr/>
        </p:nvSpPr>
        <p:spPr bwMode="auto">
          <a:xfrm rot="16200000">
            <a:off x="4047820" y="1988916"/>
            <a:ext cx="180000" cy="648000"/>
          </a:xfrm>
          <a:prstGeom prst="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174750" y="2213225"/>
            <a:ext cx="3561883" cy="612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7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6" name="Text Box 2"/>
          <p:cNvSpPr txBox="1">
            <a:spLocks noChangeArrowheads="1"/>
          </p:cNvSpPr>
          <p:nvPr/>
        </p:nvSpPr>
        <p:spPr bwMode="auto">
          <a:xfrm>
            <a:off x="4624958" y="2222915"/>
            <a:ext cx="3456384" cy="430887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08000" anchor="ctr" anchorCtr="0">
            <a:spAutoFit/>
          </a:bodyPr>
          <a:lstStyle>
            <a:lvl1pPr marL="342900" indent="-342900"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1pPr>
            <a:lvl2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2pPr>
            <a:lvl3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3pPr>
            <a:lvl4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4pPr>
            <a:lvl5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indent="0" defTabSz="914400" eaLnBrk="1" hangingPunct="1">
              <a:buClrTx/>
              <a:buSzTx/>
              <a:tabLst>
                <a:tab pos="1344613" algn="l"/>
                <a:tab pos="1527175" algn="l"/>
              </a:tabLst>
            </a:pPr>
            <a:r>
              <a:rPr kumimoji="1" lang="ja-JP" altLang="en-US" sz="1100" dirty="0">
                <a:solidFill>
                  <a:schemeClr val="tx1"/>
                </a:solidFill>
                <a:latin typeface="ＭＳ Ｐゴシック" pitchFamily="50" charset="-128"/>
              </a:rPr>
              <a:t>通常営業で使用している</a:t>
            </a:r>
            <a:r>
              <a:rPr kumimoji="1" lang="en-US" altLang="ja-JP" sz="1100" dirty="0">
                <a:solidFill>
                  <a:schemeClr val="tx1"/>
                </a:solidFill>
                <a:latin typeface="ＭＳ Ｐゴシック" pitchFamily="50" charset="-128"/>
              </a:rPr>
              <a:t>IVR</a:t>
            </a:r>
            <a:r>
              <a:rPr kumimoji="1" lang="ja-JP" altLang="en-US" sz="1100" dirty="0">
                <a:solidFill>
                  <a:schemeClr val="tx1"/>
                </a:solidFill>
                <a:latin typeface="ＭＳ Ｐゴシック" pitchFamily="50" charset="-128"/>
              </a:rPr>
              <a:t>と同じ内部番号で作成し、</a:t>
            </a:r>
            <a:endParaRPr kumimoji="1" lang="en-US" altLang="ja-JP" sz="1100" dirty="0">
              <a:solidFill>
                <a:schemeClr val="tx1"/>
              </a:solidFill>
              <a:latin typeface="ＭＳ Ｐゴシック" pitchFamily="50" charset="-128"/>
            </a:endParaRPr>
          </a:p>
          <a:p>
            <a:pPr marL="0" indent="0" defTabSz="914400" eaLnBrk="1" hangingPunct="1">
              <a:buClrTx/>
              <a:buSzTx/>
              <a:tabLst>
                <a:tab pos="1344613" algn="l"/>
                <a:tab pos="1527175" algn="l"/>
              </a:tabLst>
            </a:pPr>
            <a:r>
              <a:rPr kumimoji="1" lang="ja-JP" altLang="en-US" sz="1100" dirty="0">
                <a:solidFill>
                  <a:schemeClr val="tx1"/>
                </a:solidFill>
                <a:latin typeface="ＭＳ Ｐゴシック" pitchFamily="50" charset="-128"/>
              </a:rPr>
              <a:t>一番上に移動させて下さい。</a:t>
            </a:r>
            <a:endParaRPr kumimoji="1" lang="en-US" altLang="ja-JP" sz="1100" dirty="0">
              <a:solidFill>
                <a:schemeClr val="tx1"/>
              </a:solidFill>
              <a:latin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70068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1194" y="3292989"/>
            <a:ext cx="3611265" cy="3238053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55401" y="1189076"/>
            <a:ext cx="4721399" cy="1619530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/>
          <a:stretch/>
        </p:blipFill>
        <p:spPr bwMode="auto">
          <a:xfrm>
            <a:off x="4291390" y="3292989"/>
            <a:ext cx="3575838" cy="3238053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6" name="正方形/長方形 15"/>
          <p:cNvSpPr/>
          <p:nvPr/>
        </p:nvSpPr>
        <p:spPr bwMode="auto">
          <a:xfrm>
            <a:off x="974931" y="5567692"/>
            <a:ext cx="2827528" cy="603859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7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 bwMode="auto">
          <a:xfrm>
            <a:off x="5091512" y="5572759"/>
            <a:ext cx="2764936" cy="603859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7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fld id="{C58B1D07-7046-431B-B7E6-FB5758C6793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07504" y="103932"/>
            <a:ext cx="9036496" cy="1054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20000"/>
              </a:lnSpc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>
                <a:solidFill>
                  <a:srgbClr val="000000"/>
                </a:solidFill>
                <a:latin typeface="ＭＳ Ｐゴシック" pitchFamily="50" charset="-128"/>
              </a:rPr>
              <a:t>■</a:t>
            </a:r>
            <a:r>
              <a:rPr lang="ja-JP" altLang="en-US" dirty="0">
                <a:solidFill>
                  <a:srgbClr val="000000"/>
                </a:solidFill>
                <a:latin typeface="ＭＳ Ｐゴシック" pitchFamily="50" charset="-128"/>
              </a:rPr>
              <a:t>長期休業時のガイダンス設定</a:t>
            </a:r>
            <a:endParaRPr lang="en-US" altLang="ja-JP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>
              <a:lnSpc>
                <a:spcPct val="120000"/>
              </a:lnSpc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kumimoji="1" lang="ja-JP" altLang="en-US" dirty="0">
                <a:solidFill>
                  <a:schemeClr val="tx1"/>
                </a:solidFill>
                <a:latin typeface="ＭＳ Ｐゴシック" pitchFamily="50" charset="-128"/>
              </a:rPr>
              <a:t>年末年始休業期間のアナウンスを流す場合</a:t>
            </a:r>
            <a:endParaRPr lang="en-US" altLang="ja-JP" dirty="0">
              <a:solidFill>
                <a:srgbClr val="000000"/>
              </a:solidFill>
              <a:latin typeface="ＭＳ Ｐゴシック" pitchFamily="50" charset="-128"/>
            </a:endParaRPr>
          </a:p>
          <a:p>
            <a:pPr>
              <a:lnSpc>
                <a:spcPct val="120000"/>
              </a:lnSpc>
              <a:buClr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ja-JP" altLang="en-US" sz="1600" dirty="0">
                <a:solidFill>
                  <a:srgbClr val="000000"/>
                </a:solidFill>
                <a:latin typeface="ＭＳ Ｐゴシック" pitchFamily="50" charset="-128"/>
              </a:rPr>
              <a:t>パターン（</a:t>
            </a:r>
            <a:r>
              <a:rPr lang="en-US" altLang="ja-JP" sz="1600" dirty="0">
                <a:solidFill>
                  <a:srgbClr val="000000"/>
                </a:solidFill>
                <a:latin typeface="ＭＳ Ｐゴシック" pitchFamily="50" charset="-128"/>
              </a:rPr>
              <a:t>2</a:t>
            </a:r>
            <a:r>
              <a:rPr lang="ja-JP" altLang="en-US" sz="1600" dirty="0">
                <a:solidFill>
                  <a:srgbClr val="000000"/>
                </a:solidFill>
                <a:latin typeface="ＭＳ Ｐゴシック" pitchFamily="50" charset="-128"/>
              </a:rPr>
              <a:t>） </a:t>
            </a:r>
            <a:r>
              <a:rPr lang="en-US" altLang="ja-JP" sz="1600" dirty="0">
                <a:solidFill>
                  <a:srgbClr val="000000"/>
                </a:solidFill>
                <a:latin typeface="ＭＳ Ｐゴシック" pitchFamily="50" charset="-128"/>
              </a:rPr>
              <a:t>12</a:t>
            </a:r>
            <a:r>
              <a:rPr lang="ja-JP" altLang="en-US" sz="1600" dirty="0">
                <a:solidFill>
                  <a:srgbClr val="000000"/>
                </a:solidFill>
                <a:latin typeface="ＭＳ Ｐゴシック" pitchFamily="50" charset="-128"/>
              </a:rPr>
              <a:t>月</a:t>
            </a:r>
            <a:r>
              <a:rPr lang="en-US" altLang="ja-JP" sz="1600" dirty="0">
                <a:solidFill>
                  <a:srgbClr val="000000"/>
                </a:solidFill>
                <a:latin typeface="ＭＳ Ｐゴシック" pitchFamily="50" charset="-128"/>
              </a:rPr>
              <a:t>28</a:t>
            </a:r>
            <a:r>
              <a:rPr lang="ja-JP" altLang="en-US" sz="1600" dirty="0">
                <a:solidFill>
                  <a:srgbClr val="000000"/>
                </a:solidFill>
                <a:latin typeface="ＭＳ Ｐゴシック" pitchFamily="50" charset="-128"/>
              </a:rPr>
              <a:t>日</a:t>
            </a:r>
            <a:r>
              <a:rPr lang="en-US" altLang="ja-JP" sz="1600" dirty="0">
                <a:solidFill>
                  <a:srgbClr val="000000"/>
                </a:solidFill>
                <a:latin typeface="ＭＳ Ｐゴシック" pitchFamily="50" charset="-128"/>
              </a:rPr>
              <a:t>17</a:t>
            </a:r>
            <a:r>
              <a:rPr lang="ja-JP" altLang="en-US" sz="1600" dirty="0">
                <a:solidFill>
                  <a:srgbClr val="000000"/>
                </a:solidFill>
                <a:latin typeface="ＭＳ Ｐゴシック" pitchFamily="50" charset="-128"/>
              </a:rPr>
              <a:t>時まで営業、</a:t>
            </a:r>
            <a:r>
              <a:rPr lang="en-US" altLang="ja-JP" sz="1600" dirty="0">
                <a:solidFill>
                  <a:srgbClr val="000000"/>
                </a:solidFill>
                <a:latin typeface="ＭＳ Ｐゴシック" pitchFamily="50" charset="-128"/>
              </a:rPr>
              <a:t> 12</a:t>
            </a:r>
            <a:r>
              <a:rPr lang="ja-JP" altLang="en-US" sz="1600" dirty="0">
                <a:solidFill>
                  <a:srgbClr val="000000"/>
                </a:solidFill>
                <a:latin typeface="ＭＳ Ｐゴシック" pitchFamily="50" charset="-128"/>
              </a:rPr>
              <a:t>月</a:t>
            </a:r>
            <a:r>
              <a:rPr lang="en-US" altLang="ja-JP" sz="1600" dirty="0">
                <a:solidFill>
                  <a:srgbClr val="000000"/>
                </a:solidFill>
                <a:latin typeface="ＭＳ Ｐゴシック" pitchFamily="50" charset="-128"/>
              </a:rPr>
              <a:t>28</a:t>
            </a:r>
            <a:r>
              <a:rPr lang="ja-JP" altLang="en-US" sz="1600" dirty="0">
                <a:solidFill>
                  <a:srgbClr val="000000"/>
                </a:solidFill>
                <a:latin typeface="ＭＳ Ｐゴシック" pitchFamily="50" charset="-128"/>
              </a:rPr>
              <a:t>日</a:t>
            </a:r>
            <a:r>
              <a:rPr lang="en-US" altLang="ja-JP" sz="1600" dirty="0">
                <a:solidFill>
                  <a:srgbClr val="000000"/>
                </a:solidFill>
                <a:latin typeface="ＭＳ Ｐゴシック" pitchFamily="50" charset="-128"/>
              </a:rPr>
              <a:t>17</a:t>
            </a:r>
            <a:r>
              <a:rPr lang="ja-JP" altLang="en-US" sz="1600" dirty="0">
                <a:solidFill>
                  <a:srgbClr val="000000"/>
                </a:solidFill>
                <a:latin typeface="ＭＳ Ｐゴシック" pitchFamily="50" charset="-128"/>
              </a:rPr>
              <a:t>時以降～翌年</a:t>
            </a:r>
            <a:r>
              <a:rPr lang="en-US" altLang="ja-JP" sz="1600" dirty="0">
                <a:solidFill>
                  <a:srgbClr val="000000"/>
                </a:solidFill>
                <a:latin typeface="ＭＳ Ｐゴシック" pitchFamily="50" charset="-128"/>
              </a:rPr>
              <a:t>1</a:t>
            </a:r>
            <a:r>
              <a:rPr lang="ja-JP" altLang="en-US" sz="1600" dirty="0">
                <a:solidFill>
                  <a:srgbClr val="000000"/>
                </a:solidFill>
                <a:latin typeface="ＭＳ Ｐゴシック" pitchFamily="50" charset="-128"/>
              </a:rPr>
              <a:t>月</a:t>
            </a:r>
            <a:r>
              <a:rPr lang="en-US" altLang="ja-JP" sz="1600" dirty="0">
                <a:solidFill>
                  <a:srgbClr val="000000"/>
                </a:solidFill>
                <a:latin typeface="ＭＳ Ｐゴシック" pitchFamily="50" charset="-128"/>
              </a:rPr>
              <a:t>3</a:t>
            </a:r>
            <a:r>
              <a:rPr lang="ja-JP" altLang="en-US" sz="1600" dirty="0">
                <a:solidFill>
                  <a:srgbClr val="000000"/>
                </a:solidFill>
                <a:latin typeface="ＭＳ Ｐゴシック" pitchFamily="50" charset="-128"/>
              </a:rPr>
              <a:t>日まで休業アナウンスを流す場合</a:t>
            </a:r>
            <a:endParaRPr lang="en-US" altLang="ja-JP" sz="1600" dirty="0">
              <a:solidFill>
                <a:srgbClr val="000000"/>
              </a:solidFill>
              <a:latin typeface="ＭＳ Ｐゴシック" pitchFamily="50" charset="-128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191195" y="2970250"/>
            <a:ext cx="21233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anchor="ctr" anchorCtr="0">
            <a:spAutoFit/>
          </a:bodyPr>
          <a:lstStyle>
            <a:lvl1pPr marL="342900" indent="-342900"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1pPr>
            <a:lvl2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2pPr>
            <a:lvl3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3pPr>
            <a:lvl4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4pPr>
            <a:lvl5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indent="0" defTabSz="914400" eaLnBrk="1" hangingPunct="1">
              <a:buClrTx/>
              <a:buSzTx/>
              <a:tabLst>
                <a:tab pos="1344613" algn="l"/>
                <a:tab pos="1527175" algn="l"/>
              </a:tabLst>
            </a:pPr>
            <a:r>
              <a:rPr kumimoji="1" lang="ja-JP" altLang="en-US" sz="1400" b="1" dirty="0">
                <a:solidFill>
                  <a:schemeClr val="tx1"/>
                </a:solidFill>
                <a:latin typeface="ＭＳ Ｐゴシック" pitchFamily="50" charset="-128"/>
              </a:rPr>
              <a:t>① 営業時間終了後の設定</a:t>
            </a:r>
            <a:endParaRPr kumimoji="1" lang="en-US" altLang="ja-JP" sz="1400" b="1" dirty="0">
              <a:solidFill>
                <a:schemeClr val="tx1"/>
              </a:solidFill>
              <a:latin typeface="ＭＳ Ｐゴシック" pitchFamily="50" charset="-128"/>
            </a:endParaRPr>
          </a:p>
        </p:txBody>
      </p:sp>
      <p:sp>
        <p:nvSpPr>
          <p:cNvPr id="18" name="Text Box 2"/>
          <p:cNvSpPr txBox="1">
            <a:spLocks noChangeArrowheads="1"/>
          </p:cNvSpPr>
          <p:nvPr/>
        </p:nvSpPr>
        <p:spPr bwMode="auto">
          <a:xfrm>
            <a:off x="4291390" y="2975687"/>
            <a:ext cx="212333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anchor="ctr" anchorCtr="0">
            <a:spAutoFit/>
          </a:bodyPr>
          <a:lstStyle>
            <a:lvl1pPr marL="342900" indent="-342900"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1pPr>
            <a:lvl2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2pPr>
            <a:lvl3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3pPr>
            <a:lvl4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4pPr>
            <a:lvl5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indent="0" defTabSz="914400" eaLnBrk="1" hangingPunct="1">
              <a:buClrTx/>
              <a:buSzTx/>
              <a:tabLst>
                <a:tab pos="1344613" algn="l"/>
                <a:tab pos="1527175" algn="l"/>
              </a:tabLst>
            </a:pPr>
            <a:r>
              <a:rPr kumimoji="1" lang="ja-JP" altLang="en-US" sz="1400" b="1" dirty="0">
                <a:solidFill>
                  <a:schemeClr val="tx1"/>
                </a:solidFill>
                <a:latin typeface="ＭＳ Ｐゴシック" pitchFamily="50" charset="-128"/>
              </a:rPr>
              <a:t>② 年末年始休業中の設定</a:t>
            </a:r>
            <a:endParaRPr kumimoji="1" lang="en-US" altLang="ja-JP" sz="1400" b="1" dirty="0">
              <a:solidFill>
                <a:schemeClr val="tx1"/>
              </a:solidFill>
              <a:latin typeface="ＭＳ Ｐゴシック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444250" y="2030971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/>
                </a:solidFill>
              </a:rPr>
              <a:t>・・・①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446300" y="2201604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solidFill>
                  <a:schemeClr val="tx1"/>
                </a:solidFill>
              </a:rPr>
              <a:t>・・・②</a:t>
            </a: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197662" y="2080239"/>
            <a:ext cx="3780000" cy="720000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7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 bwMode="auto">
          <a:xfrm>
            <a:off x="212266" y="2453429"/>
            <a:ext cx="3233117" cy="336124"/>
          </a:xfrm>
          <a:prstGeom prst="rect">
            <a:avLst/>
          </a:prstGeom>
          <a:solidFill>
            <a:srgbClr val="00B0F0">
              <a:alpha val="1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 bwMode="auto">
          <a:xfrm>
            <a:off x="212266" y="2101124"/>
            <a:ext cx="3233117" cy="336124"/>
          </a:xfrm>
          <a:prstGeom prst="rect">
            <a:avLst/>
          </a:prstGeom>
          <a:solidFill>
            <a:srgbClr val="FF0000">
              <a:alpha val="1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8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62353" y="2144389"/>
            <a:ext cx="697627" cy="21544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kumimoji="1" lang="ja-JP" altLang="en-US" sz="800" b="1" dirty="0">
                <a:solidFill>
                  <a:schemeClr val="tx1"/>
                </a:solidFill>
              </a:rPr>
              <a:t>年末年始用</a:t>
            </a:r>
            <a:endParaRPr kumimoji="1" lang="en-US" altLang="ja-JP" sz="800" b="1" dirty="0">
              <a:solidFill>
                <a:schemeClr val="tx1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62354" y="2515881"/>
            <a:ext cx="697627" cy="215444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txBody>
          <a:bodyPr wrap="none" rtlCol="0" anchor="ctr" anchorCtr="0">
            <a:spAutoFit/>
          </a:bodyPr>
          <a:lstStyle/>
          <a:p>
            <a:pPr algn="ctr"/>
            <a:r>
              <a:rPr kumimoji="1" lang="ja-JP" altLang="en-US" sz="800" b="1" dirty="0">
                <a:solidFill>
                  <a:schemeClr val="tx1"/>
                </a:solidFill>
              </a:rPr>
              <a:t>通常営業用</a:t>
            </a:r>
            <a:endParaRPr kumimoji="1" lang="en-US" altLang="ja-JP" sz="800" b="1" dirty="0">
              <a:solidFill>
                <a:schemeClr val="tx1"/>
              </a:solidFill>
            </a:endParaRPr>
          </a:p>
        </p:txBody>
      </p:sp>
      <p:sp>
        <p:nvSpPr>
          <p:cNvPr id="21" name="下矢印 20"/>
          <p:cNvSpPr/>
          <p:nvPr/>
        </p:nvSpPr>
        <p:spPr bwMode="auto">
          <a:xfrm rot="16200000">
            <a:off x="4371658" y="1844168"/>
            <a:ext cx="180000" cy="648000"/>
          </a:xfrm>
          <a:prstGeom prst="downArrow">
            <a:avLst/>
          </a:prstGeom>
          <a:solidFill>
            <a:srgbClr val="FF0000"/>
          </a:solidFill>
          <a:ln w="952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0000" tIns="46800" rIns="90000" bIns="4680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22" name="Text Box 2"/>
          <p:cNvSpPr txBox="1">
            <a:spLocks noChangeArrowheads="1"/>
          </p:cNvSpPr>
          <p:nvPr/>
        </p:nvSpPr>
        <p:spPr bwMode="auto">
          <a:xfrm>
            <a:off x="4984998" y="2074652"/>
            <a:ext cx="3456384" cy="430887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108000" anchor="ctr" anchorCtr="0">
            <a:spAutoFit/>
          </a:bodyPr>
          <a:lstStyle>
            <a:lvl1pPr marL="342900" indent="-342900"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1pPr>
            <a:lvl2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2pPr>
            <a:lvl3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3pPr>
            <a:lvl4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4pPr>
            <a:lvl5pPr eaLnBrk="0" hangingPunct="0"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chemeClr val="bg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marL="0" indent="0" defTabSz="914400" eaLnBrk="1" hangingPunct="1">
              <a:buClrTx/>
              <a:buSzTx/>
              <a:tabLst>
                <a:tab pos="1344613" algn="l"/>
                <a:tab pos="1527175" algn="l"/>
              </a:tabLst>
            </a:pPr>
            <a:r>
              <a:rPr kumimoji="1" lang="ja-JP" altLang="en-US" sz="1100" dirty="0">
                <a:solidFill>
                  <a:schemeClr val="tx1"/>
                </a:solidFill>
                <a:latin typeface="ＭＳ Ｐゴシック" pitchFamily="50" charset="-128"/>
              </a:rPr>
              <a:t>通常営業で使用している</a:t>
            </a:r>
            <a:r>
              <a:rPr kumimoji="1" lang="en-US" altLang="ja-JP" sz="1100" dirty="0">
                <a:solidFill>
                  <a:schemeClr val="tx1"/>
                </a:solidFill>
                <a:latin typeface="ＭＳ Ｐゴシック" pitchFamily="50" charset="-128"/>
              </a:rPr>
              <a:t>IVR</a:t>
            </a:r>
            <a:r>
              <a:rPr kumimoji="1" lang="ja-JP" altLang="en-US" sz="1100" dirty="0">
                <a:solidFill>
                  <a:schemeClr val="tx1"/>
                </a:solidFill>
                <a:latin typeface="ＭＳ Ｐゴシック" pitchFamily="50" charset="-128"/>
              </a:rPr>
              <a:t>と同じ内部番号で作成し、</a:t>
            </a:r>
            <a:endParaRPr kumimoji="1" lang="en-US" altLang="ja-JP" sz="1100" dirty="0">
              <a:solidFill>
                <a:schemeClr val="tx1"/>
              </a:solidFill>
              <a:latin typeface="ＭＳ Ｐゴシック" pitchFamily="50" charset="-128"/>
            </a:endParaRPr>
          </a:p>
          <a:p>
            <a:pPr marL="0" indent="0" defTabSz="914400" eaLnBrk="1" hangingPunct="1">
              <a:buClrTx/>
              <a:buSzTx/>
              <a:tabLst>
                <a:tab pos="1344613" algn="l"/>
                <a:tab pos="1527175" algn="l"/>
              </a:tabLst>
            </a:pPr>
            <a:r>
              <a:rPr kumimoji="1" lang="ja-JP" altLang="en-US" sz="1100" dirty="0">
                <a:solidFill>
                  <a:schemeClr val="tx1"/>
                </a:solidFill>
                <a:latin typeface="ＭＳ Ｐゴシック" pitchFamily="50" charset="-128"/>
              </a:rPr>
              <a:t>一番上に移動させて下さい。</a:t>
            </a:r>
            <a:endParaRPr kumimoji="1" lang="en-US" altLang="ja-JP" sz="1100" dirty="0">
              <a:solidFill>
                <a:schemeClr val="tx1"/>
              </a:solidFill>
              <a:latin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90327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6975475" y="6534154"/>
            <a:ext cx="2133600" cy="207963"/>
          </a:xfr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1E8FE51-EDFE-4E52-95D7-3078D6F8D2C3}" type="slidenum">
              <a:rPr kumimoji="1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1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+mn-cs"/>
            </a:endParaRPr>
          </a:p>
        </p:txBody>
      </p:sp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457200" y="0"/>
            <a:ext cx="8229600" cy="638175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kumimoji="1" sz="3200">
                <a:solidFill>
                  <a:schemeClr val="tx2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HGP創英角ｺﾞｼｯｸUB"/>
                <a:ea typeface="HGP創英角ｺﾞｼｯｸUB"/>
                <a:cs typeface="+mj-cs"/>
              </a:rPr>
              <a:t>お問い合わせ窓口</a:t>
            </a:r>
          </a:p>
        </p:txBody>
      </p:sp>
      <p:grpSp>
        <p:nvGrpSpPr>
          <p:cNvPr id="10" name="グループ化 9"/>
          <p:cNvGrpSpPr/>
          <p:nvPr/>
        </p:nvGrpSpPr>
        <p:grpSpPr>
          <a:xfrm>
            <a:off x="654601" y="909707"/>
            <a:ext cx="7705725" cy="4377362"/>
            <a:chOff x="950142" y="709290"/>
            <a:chExt cx="7705725" cy="4377363"/>
          </a:xfrm>
        </p:grpSpPr>
        <p:sp>
          <p:nvSpPr>
            <p:cNvPr id="8" name="Rectangle 28"/>
            <p:cNvSpPr>
              <a:spLocks noChangeArrowheads="1"/>
            </p:cNvSpPr>
            <p:nvPr/>
          </p:nvSpPr>
          <p:spPr bwMode="auto">
            <a:xfrm>
              <a:off x="950142" y="709290"/>
              <a:ext cx="7705725" cy="24468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nl-NL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nl-NL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■ </a:t>
              </a: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お電話でのお問い合わせ</a:t>
              </a:r>
              <a:endPara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9966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  <a:cs typeface="+mn-cs"/>
                </a:rPr>
                <a:t>受付時間：平日</a:t>
              </a: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9966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  <a:cs typeface="+mn-cs"/>
                </a:rPr>
                <a:t>10</a:t>
              </a: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9966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  <a:cs typeface="+mn-cs"/>
                </a:rPr>
                <a:t>時～</a:t>
              </a: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9966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  <a:cs typeface="+mn-cs"/>
                </a:rPr>
                <a:t>18</a:t>
              </a: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9966"/>
                  </a:solidFill>
                  <a:effectLst/>
                  <a:uLnTx/>
                  <a:uFillTx/>
                  <a:latin typeface="HGP創英角ｺﾞｼｯｸUB"/>
                  <a:ea typeface="HGP創英角ｺﾞｼｯｸUB"/>
                  <a:cs typeface="+mn-cs"/>
                </a:rPr>
                <a:t>時（土日祝日、夏季休業、年末年始は除く）</a:t>
              </a:r>
              <a:endPara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０５０－５８１０－７９７８</a:t>
              </a:r>
              <a:endPara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※ </a:t>
              </a: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お電話が繋がりましたら、音声ガイダンスに沿ってお進みください。</a:t>
              </a:r>
              <a:endPara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■ サポートメールアドレス</a:t>
              </a:r>
              <a:endPara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ja-JP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  <a:hlinkClick r:id="rId2"/>
                </a:rPr>
                <a:t>bb-support@softsu.co.jp</a:t>
              </a:r>
              <a:endPara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</p:txBody>
        </p:sp>
        <p:sp>
          <p:nvSpPr>
            <p:cNvPr id="9" name="Rectangle 28"/>
            <p:cNvSpPr>
              <a:spLocks noChangeArrowheads="1"/>
            </p:cNvSpPr>
            <p:nvPr/>
          </p:nvSpPr>
          <p:spPr bwMode="auto">
            <a:xfrm>
              <a:off x="950142" y="3076872"/>
              <a:ext cx="7705725" cy="20097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2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各種マニュアル、</a:t>
              </a: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FAQ</a:t>
              </a: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を用意しております。是非ご活用下さい。</a:t>
              </a:r>
              <a:endPara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■ </a:t>
              </a: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BlueBean</a:t>
              </a: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サポートページ</a:t>
              </a:r>
              <a:endPara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・サポートドキュメント</a:t>
              </a:r>
              <a:b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</a:br>
              <a:r>
                <a:rPr kumimoji="1" lang="en-US" altLang="ja-JP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  <a:hlinkClick r:id="rId3"/>
                </a:rPr>
                <a:t>https://www.bluebean365.jp/document/</a:t>
              </a:r>
              <a:endParaRPr kumimoji="1" lang="nl-NL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・よくある質問（</a:t>
              </a: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FAQ</a:t>
              </a: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）</a:t>
              </a:r>
              <a:endPara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nl-NL" altLang="ja-JP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  <a:hlinkClick r:id="rId4"/>
                </a:rPr>
                <a:t>https://www.bluebean365.jp/faq/</a:t>
              </a:r>
              <a:endParaRPr kumimoji="1" lang="nl-NL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</p:txBody>
        </p:sp>
      </p:grp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088166AC-A69F-43E2-B356-777B70FADF7A}"/>
              </a:ext>
            </a:extLst>
          </p:cNvPr>
          <p:cNvGrpSpPr/>
          <p:nvPr/>
        </p:nvGrpSpPr>
        <p:grpSpPr>
          <a:xfrm>
            <a:off x="654599" y="5640791"/>
            <a:ext cx="7893055" cy="893360"/>
            <a:chOff x="654599" y="5640791"/>
            <a:chExt cx="7893055" cy="893360"/>
          </a:xfrm>
        </p:grpSpPr>
        <p:sp>
          <p:nvSpPr>
            <p:cNvPr id="4" name="テキスト ボックス 3"/>
            <p:cNvSpPr txBox="1"/>
            <p:nvPr/>
          </p:nvSpPr>
          <p:spPr>
            <a:xfrm>
              <a:off x="654599" y="5640791"/>
              <a:ext cx="7893055" cy="893360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 anchor="ctr" anchorCtr="1">
              <a:no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　　　　　　コールセンターで、すぐに使える便利な情報を紹介中！</a:t>
              </a:r>
              <a:endPara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　　　　　　</a:t>
              </a: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BlueBean</a:t>
              </a: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公式</a:t>
              </a: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Facebook</a:t>
              </a: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ページに  「いいね！」 をお願いします！</a:t>
              </a:r>
              <a:endPara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HGP創英角ｺﾞｼｯｸUB" pitchFamily="50" charset="-128"/>
                <a:ea typeface="HGP創英角ｺﾞｼｯｸUB" pitchFamily="50" charset="-128"/>
                <a:cs typeface="+mn-cs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　　　　　　</a:t>
              </a:r>
              <a:r>
                <a:rPr kumimoji="1" lang="en-US" altLang="ja-JP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HGP創英角ｺﾞｼｯｸUB" pitchFamily="50" charset="-128"/>
                  <a:ea typeface="HGP創英角ｺﾞｼｯｸUB" pitchFamily="50" charset="-128"/>
                  <a:cs typeface="+mn-cs"/>
                </a:rPr>
                <a:t>https://www.facebook.com/bluebeanofficial/</a:t>
              </a:r>
            </a:p>
          </p:txBody>
        </p:sp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784CE84C-4311-4DB7-B719-1E8BEB697C4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2648" y="5727471"/>
              <a:ext cx="720000" cy="72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5374510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B8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00B8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t" anchorCtr="0" compatLnSpc="1">
        <a:prstTxWarp prst="textNoShape">
          <a:avLst/>
        </a:prstTxWarp>
        <a:spAutoFit/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50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kumimoji="1" dirty="0" smtClean="0">
            <a:solidFill>
              <a:srgbClr val="000000"/>
            </a:solidFill>
          </a:defRPr>
        </a:defPPr>
      </a:lstStyle>
    </a:tx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HGP創英角ｺﾞｼｯｸUB"/>
        <a:ea typeface="HGP創英角ｺﾞｼｯｸUB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プレゼンテーション1" id="{772C0FBD-529D-48FE-B156-1EA082049153}" vid="{F97DAF79-4234-4705-A8DB-076622F0CB35}"/>
    </a:ext>
  </a:extLst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1031</Words>
  <Application>Microsoft Office PowerPoint</Application>
  <PresentationFormat>画面に合わせる (4:3)</PresentationFormat>
  <Paragraphs>129</Paragraphs>
  <Slides>9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HGP創英角ｺﾞｼｯｸUB</vt:lpstr>
      <vt:lpstr>ＭＳ Ｐゴシック</vt:lpstr>
      <vt:lpstr>Arial</vt:lpstr>
      <vt:lpstr>Times New Roman</vt:lpstr>
      <vt:lpstr>標準デザイン</vt:lpstr>
      <vt:lpstr>1_標準デザイン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2017-09-01T05:54:05Z</dcterms:created>
  <dcterms:modified xsi:type="dcterms:W3CDTF">2021-03-19T06:09:09Z</dcterms:modified>
</cp:coreProperties>
</file>