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trictFirstAndLastChars="0" saveSubsetFonts="1">
  <p:sldMasterIdLst>
    <p:sldMasterId id="2147483648" r:id="rId1"/>
    <p:sldMasterId id="2147483660" r:id="rId2"/>
  </p:sldMasterIdLst>
  <p:notesMasterIdLst>
    <p:notesMasterId r:id="rId10"/>
  </p:notesMasterIdLst>
  <p:sldIdLst>
    <p:sldId id="256" r:id="rId3"/>
    <p:sldId id="277" r:id="rId4"/>
    <p:sldId id="274" r:id="rId5"/>
    <p:sldId id="275" r:id="rId6"/>
    <p:sldId id="276" r:id="rId7"/>
    <p:sldId id="269" r:id="rId8"/>
    <p:sldId id="278" r:id="rId9"/>
  </p:sldIdLst>
  <p:sldSz cx="9144000" cy="6858000" type="screen4x3"/>
  <p:notesSz cx="6742113" cy="9875838"/>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tx1"/>
        </a:solidFill>
        <a:latin typeface="Arial" charset="0"/>
        <a:ea typeface="ＭＳ Ｐゴシック" charset="-128"/>
        <a:cs typeface="+mn-cs"/>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tx1"/>
        </a:solidFill>
        <a:latin typeface="Arial" charset="0"/>
        <a:ea typeface="ＭＳ Ｐゴシック" charset="-128"/>
        <a:cs typeface="+mn-cs"/>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tx1"/>
        </a:solidFill>
        <a:latin typeface="Arial" charset="0"/>
        <a:ea typeface="ＭＳ Ｐゴシック" charset="-128"/>
        <a:cs typeface="+mn-cs"/>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tx1"/>
        </a:solidFill>
        <a:latin typeface="Arial" charset="0"/>
        <a:ea typeface="ＭＳ Ｐゴシック" charset="-128"/>
        <a:cs typeface="+mn-cs"/>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11">
          <p15:clr>
            <a:srgbClr val="A4A3A4"/>
          </p15:clr>
        </p15:guide>
        <p15:guide id="4"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FFCC"/>
    <a:srgbClr val="FFCCCC"/>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26" autoAdjust="0"/>
    <p:restoredTop sz="94660"/>
  </p:normalViewPr>
  <p:slideViewPr>
    <p:cSldViewPr>
      <p:cViewPr varScale="1">
        <p:scale>
          <a:sx n="77" d="100"/>
          <a:sy n="77" d="100"/>
        </p:scale>
        <p:origin x="798"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 orient="horz" pos="3111"/>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1"/>
          <p:cNvSpPr>
            <a:spLocks noGrp="1" noRot="1" noChangeAspect="1" noChangeArrowheads="1"/>
          </p:cNvSpPr>
          <p:nvPr>
            <p:ph type="sldImg"/>
          </p:nvPr>
        </p:nvSpPr>
        <p:spPr bwMode="auto">
          <a:xfrm>
            <a:off x="0" y="750888"/>
            <a:ext cx="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674212" y="4691024"/>
            <a:ext cx="5392130" cy="4442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ja-JP" altLang="en-US" noProof="0"/>
          </a:p>
        </p:txBody>
      </p:sp>
    </p:spTree>
    <p:extLst>
      <p:ext uri="{BB962C8B-B14F-4D97-AF65-F5344CB8AC3E}">
        <p14:creationId xmlns:p14="http://schemas.microsoft.com/office/powerpoint/2010/main" val="228267779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1"/>
          <p:cNvSpPr txBox="1">
            <a:spLocks noGrp="1" noRot="1" noChangeAspect="1" noChangeArrowheads="1" noTextEdit="1"/>
          </p:cNvSpPr>
          <p:nvPr>
            <p:ph type="sldImg"/>
          </p:nvPr>
        </p:nvSpPr>
        <p:spPr>
          <a:xfrm>
            <a:off x="903288" y="750888"/>
            <a:ext cx="4935537" cy="3703637"/>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59" name="Rectangle 2"/>
          <p:cNvSpPr txBox="1">
            <a:spLocks noGrp="1" noChangeArrowheads="1"/>
          </p:cNvSpPr>
          <p:nvPr>
            <p:ph type="body" idx="1"/>
          </p:nvPr>
        </p:nvSpPr>
        <p:spPr>
          <a:xfrm>
            <a:off x="674212" y="4691023"/>
            <a:ext cx="5393690" cy="4444127"/>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1813708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F8B712BF-EBF8-41B8-8106-D0CFED415B6D}" type="slidenum">
              <a:rPr lang="en-US"/>
              <a:pPr>
                <a:defRPr/>
              </a:pPr>
              <a:t>‹#›</a:t>
            </a:fld>
            <a:endParaRPr lang="en-US"/>
          </a:p>
        </p:txBody>
      </p:sp>
    </p:spTree>
    <p:extLst>
      <p:ext uri="{BB962C8B-B14F-4D97-AF65-F5344CB8AC3E}">
        <p14:creationId xmlns:p14="http://schemas.microsoft.com/office/powerpoint/2010/main" val="2257591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3C2C70E6-F6F0-4B6C-8781-321C0093761F}" type="slidenum">
              <a:rPr lang="en-US"/>
              <a:pPr>
                <a:defRPr/>
              </a:pPr>
              <a:t>‹#›</a:t>
            </a:fld>
            <a:endParaRPr lang="en-US"/>
          </a:p>
        </p:txBody>
      </p:sp>
    </p:spTree>
    <p:extLst>
      <p:ext uri="{BB962C8B-B14F-4D97-AF65-F5344CB8AC3E}">
        <p14:creationId xmlns:p14="http://schemas.microsoft.com/office/powerpoint/2010/main" val="391269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28588"/>
            <a:ext cx="2055813" cy="6072187"/>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128588"/>
            <a:ext cx="6019800" cy="607218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1EF8D885-89F4-458D-A290-09C1374D8CBA}" type="slidenum">
              <a:rPr lang="en-US"/>
              <a:pPr>
                <a:defRPr/>
              </a:pPr>
              <a:t>‹#›</a:t>
            </a:fld>
            <a:endParaRPr lang="en-US"/>
          </a:p>
        </p:txBody>
      </p:sp>
    </p:spTree>
    <p:extLst>
      <p:ext uri="{BB962C8B-B14F-4D97-AF65-F5344CB8AC3E}">
        <p14:creationId xmlns:p14="http://schemas.microsoft.com/office/powerpoint/2010/main" val="2134741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2130429"/>
            <a:ext cx="7772400" cy="1470025"/>
          </a:xfrm>
        </p:spPr>
        <p:txBody>
          <a:bodyPr/>
          <a:lstStyle>
            <a:lvl1pPr>
              <a:defRPr/>
            </a:lvl1pPr>
          </a:lstStyle>
          <a:p>
            <a:pPr lvl="0"/>
            <a:r>
              <a:rPr lang="ja-JP" altLang="en-US" noProof="0"/>
              <a:t>マスター タイトルの書式設定</a:t>
            </a:r>
          </a:p>
        </p:txBody>
      </p:sp>
      <p:sp>
        <p:nvSpPr>
          <p:cNvPr id="1229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ja-JP" altLang="en-US" noProof="0"/>
              <a:t>マスター サブタイトルの書式設定</a:t>
            </a:r>
          </a:p>
        </p:txBody>
      </p:sp>
      <p:sp>
        <p:nvSpPr>
          <p:cNvPr id="4"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5" name="Rectangle 5"/>
          <p:cNvSpPr>
            <a:spLocks noGrp="1" noChangeArrowheads="1"/>
          </p:cNvSpPr>
          <p:nvPr>
            <p:ph type="ftr" sz="quarter" idx="11"/>
          </p:nvPr>
        </p:nvSpPr>
        <p:spPr/>
        <p:txBody>
          <a:bodyPr/>
          <a:lstStyle>
            <a:lvl1pPr>
              <a:defRPr smtClean="0"/>
            </a:lvl1pPr>
          </a:lstStyle>
          <a:p>
            <a:pPr>
              <a:defRPr/>
            </a:pPr>
            <a:endParaRPr lang="en-US" altLang="ja-JP"/>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61DD88D8-2AC9-4A54-92EA-E14CB81E13B6}" type="slidenum">
              <a:rPr lang="en-US" altLang="ja-JP"/>
              <a:pPr>
                <a:defRPr/>
              </a:pPr>
              <a:t>‹#›</a:t>
            </a:fld>
            <a:endParaRPr lang="en-US" altLang="ja-JP"/>
          </a:p>
        </p:txBody>
      </p:sp>
    </p:spTree>
    <p:extLst>
      <p:ext uri="{BB962C8B-B14F-4D97-AF65-F5344CB8AC3E}">
        <p14:creationId xmlns:p14="http://schemas.microsoft.com/office/powerpoint/2010/main" val="466618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C4FB996-49D7-4191-AACC-F8E01E2C405A}" type="slidenum">
              <a:rPr lang="en-US" altLang="ja-JP"/>
              <a:pPr>
                <a:defRPr/>
              </a:pPr>
              <a:t>‹#›</a:t>
            </a:fld>
            <a:endParaRPr lang="en-US" altLang="ja-JP"/>
          </a:p>
        </p:txBody>
      </p:sp>
    </p:spTree>
    <p:extLst>
      <p:ext uri="{BB962C8B-B14F-4D97-AF65-F5344CB8AC3E}">
        <p14:creationId xmlns:p14="http://schemas.microsoft.com/office/powerpoint/2010/main" val="1692905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E2DA6C4-D1A3-4809-9BD7-BC5F6EE7E4E2}" type="slidenum">
              <a:rPr lang="en-US" altLang="ja-JP"/>
              <a:pPr>
                <a:defRPr/>
              </a:pPr>
              <a:t>‹#›</a:t>
            </a:fld>
            <a:endParaRPr lang="en-US" altLang="ja-JP"/>
          </a:p>
        </p:txBody>
      </p:sp>
    </p:spTree>
    <p:extLst>
      <p:ext uri="{BB962C8B-B14F-4D97-AF65-F5344CB8AC3E}">
        <p14:creationId xmlns:p14="http://schemas.microsoft.com/office/powerpoint/2010/main" val="2999610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4C8DB8A-0CC5-45B8-8D08-3745A5DAA238}" type="slidenum">
              <a:rPr lang="en-US" altLang="ja-JP"/>
              <a:pPr>
                <a:defRPr/>
              </a:pPr>
              <a:t>‹#›</a:t>
            </a:fld>
            <a:endParaRPr lang="en-US" altLang="ja-JP"/>
          </a:p>
        </p:txBody>
      </p:sp>
    </p:spTree>
    <p:extLst>
      <p:ext uri="{BB962C8B-B14F-4D97-AF65-F5344CB8AC3E}">
        <p14:creationId xmlns:p14="http://schemas.microsoft.com/office/powerpoint/2010/main" val="328391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83E2E16-9263-46B3-A599-11AB4898EBEF}" type="slidenum">
              <a:rPr lang="en-US" altLang="ja-JP"/>
              <a:pPr>
                <a:defRPr/>
              </a:pPr>
              <a:t>‹#›</a:t>
            </a:fld>
            <a:endParaRPr lang="en-US" altLang="ja-JP"/>
          </a:p>
        </p:txBody>
      </p:sp>
    </p:spTree>
    <p:extLst>
      <p:ext uri="{BB962C8B-B14F-4D97-AF65-F5344CB8AC3E}">
        <p14:creationId xmlns:p14="http://schemas.microsoft.com/office/powerpoint/2010/main" val="26176606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9CA3BFF-D794-46DF-BA27-5551244BCB7A}" type="slidenum">
              <a:rPr lang="en-US" altLang="ja-JP"/>
              <a:pPr>
                <a:defRPr/>
              </a:pPr>
              <a:t>‹#›</a:t>
            </a:fld>
            <a:endParaRPr lang="en-US" altLang="ja-JP"/>
          </a:p>
        </p:txBody>
      </p:sp>
    </p:spTree>
    <p:extLst>
      <p:ext uri="{BB962C8B-B14F-4D97-AF65-F5344CB8AC3E}">
        <p14:creationId xmlns:p14="http://schemas.microsoft.com/office/powerpoint/2010/main" val="5596021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F1E8FE51-EDFE-4E52-95D7-3078D6F8D2C3}" type="slidenum">
              <a:rPr lang="en-US" altLang="ja-JP"/>
              <a:pPr>
                <a:defRPr/>
              </a:pPr>
              <a:t>‹#›</a:t>
            </a:fld>
            <a:endParaRPr lang="en-US" altLang="ja-JP"/>
          </a:p>
        </p:txBody>
      </p:sp>
    </p:spTree>
    <p:extLst>
      <p:ext uri="{BB962C8B-B14F-4D97-AF65-F5344CB8AC3E}">
        <p14:creationId xmlns:p14="http://schemas.microsoft.com/office/powerpoint/2010/main" val="36598977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FF2DEC6-1F1C-48DF-BB9B-2C591D9A560F}" type="slidenum">
              <a:rPr lang="en-US" altLang="ja-JP"/>
              <a:pPr>
                <a:defRPr/>
              </a:pPr>
              <a:t>‹#›</a:t>
            </a:fld>
            <a:endParaRPr lang="en-US" altLang="ja-JP"/>
          </a:p>
        </p:txBody>
      </p:sp>
    </p:spTree>
    <p:extLst>
      <p:ext uri="{BB962C8B-B14F-4D97-AF65-F5344CB8AC3E}">
        <p14:creationId xmlns:p14="http://schemas.microsoft.com/office/powerpoint/2010/main" val="3159788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030DE139-CC23-4CBF-8C05-E29FF737ABBE}" type="slidenum">
              <a:rPr lang="en-US"/>
              <a:pPr>
                <a:defRPr/>
              </a:pPr>
              <a:t>‹#›</a:t>
            </a:fld>
            <a:endParaRPr lang="en-US"/>
          </a:p>
        </p:txBody>
      </p:sp>
    </p:spTree>
    <p:extLst>
      <p:ext uri="{BB962C8B-B14F-4D97-AF65-F5344CB8AC3E}">
        <p14:creationId xmlns:p14="http://schemas.microsoft.com/office/powerpoint/2010/main" val="41567650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ja-JP" altLang="en-US" noProof="0"/>
              <a:t>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91A3901-766A-454C-88E9-AFF00CCEBA92}" type="slidenum">
              <a:rPr lang="en-US" altLang="ja-JP"/>
              <a:pPr>
                <a:defRPr/>
              </a:pPr>
              <a:t>‹#›</a:t>
            </a:fld>
            <a:endParaRPr lang="en-US" altLang="ja-JP"/>
          </a:p>
        </p:txBody>
      </p:sp>
    </p:spTree>
    <p:extLst>
      <p:ext uri="{BB962C8B-B14F-4D97-AF65-F5344CB8AC3E}">
        <p14:creationId xmlns:p14="http://schemas.microsoft.com/office/powerpoint/2010/main" val="12141350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E1DE132-7B3C-4207-BA2E-CB3643DD6F78}" type="slidenum">
              <a:rPr lang="en-US" altLang="ja-JP"/>
              <a:pPr>
                <a:defRPr/>
              </a:pPr>
              <a:t>‹#›</a:t>
            </a:fld>
            <a:endParaRPr lang="en-US" altLang="ja-JP"/>
          </a:p>
        </p:txBody>
      </p:sp>
    </p:spTree>
    <p:extLst>
      <p:ext uri="{BB962C8B-B14F-4D97-AF65-F5344CB8AC3E}">
        <p14:creationId xmlns:p14="http://schemas.microsoft.com/office/powerpoint/2010/main" val="4293719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3975"/>
            <a:ext cx="2057400" cy="6072188"/>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53975"/>
            <a:ext cx="6019800" cy="607218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E2A84B2-7EB9-4CD7-A715-1CA77513FC31}" type="slidenum">
              <a:rPr lang="en-US" altLang="ja-JP"/>
              <a:pPr>
                <a:defRPr/>
              </a:pPr>
              <a:t>‹#›</a:t>
            </a:fld>
            <a:endParaRPr lang="en-US" altLang="ja-JP"/>
          </a:p>
        </p:txBody>
      </p:sp>
    </p:spTree>
    <p:extLst>
      <p:ext uri="{BB962C8B-B14F-4D97-AF65-F5344CB8AC3E}">
        <p14:creationId xmlns:p14="http://schemas.microsoft.com/office/powerpoint/2010/main" val="106474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pPr>
              <a:defRPr/>
            </a:pPr>
            <a:fld id="{810E4F27-DF7E-4925-ABF4-308F011507AE}" type="slidenum">
              <a:rPr lang="en-US"/>
              <a:pPr>
                <a:defRPr/>
              </a:pPr>
              <a:t>‹#›</a:t>
            </a:fld>
            <a:endParaRPr lang="en-US"/>
          </a:p>
        </p:txBody>
      </p:sp>
    </p:spTree>
    <p:extLst>
      <p:ext uri="{BB962C8B-B14F-4D97-AF65-F5344CB8AC3E}">
        <p14:creationId xmlns:p14="http://schemas.microsoft.com/office/powerpoint/2010/main" val="412518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7013"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6613" y="1600200"/>
            <a:ext cx="4038600"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91B2A60A-E1D2-4312-ABB3-B190442C0F5E}" type="slidenum">
              <a:rPr lang="en-US"/>
              <a:pPr>
                <a:defRPr/>
              </a:pPr>
              <a:t>‹#›</a:t>
            </a:fld>
            <a:endParaRPr lang="en-US"/>
          </a:p>
        </p:txBody>
      </p:sp>
    </p:spTree>
    <p:extLst>
      <p:ext uri="{BB962C8B-B14F-4D97-AF65-F5344CB8AC3E}">
        <p14:creationId xmlns:p14="http://schemas.microsoft.com/office/powerpoint/2010/main" val="3433743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idx="10"/>
          </p:nvPr>
        </p:nvSpPr>
        <p:spPr>
          <a:ln/>
        </p:spPr>
        <p:txBody>
          <a:bodyPr/>
          <a:lstStyle>
            <a:lvl1pPr>
              <a:defRPr/>
            </a:lvl1pPr>
          </a:lstStyle>
          <a:p>
            <a:pPr>
              <a:defRPr/>
            </a:pPr>
            <a:endParaRPr lang="en-US"/>
          </a:p>
        </p:txBody>
      </p:sp>
      <p:sp>
        <p:nvSpPr>
          <p:cNvPr id="8" name="Rectangle 4"/>
          <p:cNvSpPr>
            <a:spLocks noGrp="1" noChangeArrowheads="1"/>
          </p:cNvSpPr>
          <p:nvPr>
            <p:ph type="ftr" idx="11"/>
          </p:nvPr>
        </p:nvSpPr>
        <p:spPr>
          <a:ln/>
        </p:spPr>
        <p:txBody>
          <a:bodyPr/>
          <a:lstStyle>
            <a:lvl1pPr>
              <a:defRPr/>
            </a:lvl1pPr>
          </a:lstStyle>
          <a:p>
            <a:pPr>
              <a:defRPr/>
            </a:pPr>
            <a:endParaRPr lang="en-US"/>
          </a:p>
        </p:txBody>
      </p:sp>
      <p:sp>
        <p:nvSpPr>
          <p:cNvPr id="9" name="Rectangle 5"/>
          <p:cNvSpPr>
            <a:spLocks noGrp="1" noChangeArrowheads="1"/>
          </p:cNvSpPr>
          <p:nvPr>
            <p:ph type="sldNum" idx="12"/>
          </p:nvPr>
        </p:nvSpPr>
        <p:spPr>
          <a:ln/>
        </p:spPr>
        <p:txBody>
          <a:bodyPr/>
          <a:lstStyle>
            <a:lvl1pPr>
              <a:defRPr/>
            </a:lvl1pPr>
          </a:lstStyle>
          <a:p>
            <a:pPr>
              <a:defRPr/>
            </a:pPr>
            <a:fld id="{DD88DC9B-6A17-40D8-BECA-77A560B7DDD9}" type="slidenum">
              <a:rPr lang="en-US"/>
              <a:pPr>
                <a:defRPr/>
              </a:pPr>
              <a:t>‹#›</a:t>
            </a:fld>
            <a:endParaRPr lang="en-US"/>
          </a:p>
        </p:txBody>
      </p:sp>
    </p:spTree>
    <p:extLst>
      <p:ext uri="{BB962C8B-B14F-4D97-AF65-F5344CB8AC3E}">
        <p14:creationId xmlns:p14="http://schemas.microsoft.com/office/powerpoint/2010/main" val="943524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3"/>
          <p:cNvSpPr>
            <a:spLocks noGrp="1" noChangeArrowheads="1"/>
          </p:cNvSpPr>
          <p:nvPr>
            <p:ph type="dt" idx="10"/>
          </p:nvPr>
        </p:nvSpPr>
        <p:spPr>
          <a:ln/>
        </p:spPr>
        <p:txBody>
          <a:bodyPr/>
          <a:lstStyle>
            <a:lvl1pPr>
              <a:defRPr/>
            </a:lvl1pPr>
          </a:lstStyle>
          <a:p>
            <a:pPr>
              <a:defRPr/>
            </a:pPr>
            <a:endParaRPr lang="en-US"/>
          </a:p>
        </p:txBody>
      </p:sp>
      <p:sp>
        <p:nvSpPr>
          <p:cNvPr id="4" name="Rectangle 4"/>
          <p:cNvSpPr>
            <a:spLocks noGrp="1" noChangeArrowheads="1"/>
          </p:cNvSpPr>
          <p:nvPr>
            <p:ph type="ftr" idx="11"/>
          </p:nvPr>
        </p:nvSpPr>
        <p:spPr>
          <a:ln/>
        </p:spPr>
        <p:txBody>
          <a:bodyPr/>
          <a:lstStyle>
            <a:lvl1pPr>
              <a:defRPr/>
            </a:lvl1pPr>
          </a:lstStyle>
          <a:p>
            <a:pPr>
              <a:defRPr/>
            </a:pPr>
            <a:endParaRPr lang="en-US"/>
          </a:p>
        </p:txBody>
      </p:sp>
      <p:sp>
        <p:nvSpPr>
          <p:cNvPr id="5" name="Rectangle 5"/>
          <p:cNvSpPr>
            <a:spLocks noGrp="1" noChangeArrowheads="1"/>
          </p:cNvSpPr>
          <p:nvPr>
            <p:ph type="sldNum" idx="12"/>
          </p:nvPr>
        </p:nvSpPr>
        <p:spPr>
          <a:ln/>
        </p:spPr>
        <p:txBody>
          <a:bodyPr/>
          <a:lstStyle>
            <a:lvl1pPr>
              <a:defRPr/>
            </a:lvl1pPr>
          </a:lstStyle>
          <a:p>
            <a:pPr>
              <a:defRPr/>
            </a:pPr>
            <a:fld id="{4397E9BE-698F-4435-9EFD-21827BE8EAC2}" type="slidenum">
              <a:rPr lang="en-US"/>
              <a:pPr>
                <a:defRPr/>
              </a:pPr>
              <a:t>‹#›</a:t>
            </a:fld>
            <a:endParaRPr lang="en-US"/>
          </a:p>
        </p:txBody>
      </p:sp>
    </p:spTree>
    <p:extLst>
      <p:ext uri="{BB962C8B-B14F-4D97-AF65-F5344CB8AC3E}">
        <p14:creationId xmlns:p14="http://schemas.microsoft.com/office/powerpoint/2010/main" val="4101938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US"/>
          </a:p>
        </p:txBody>
      </p:sp>
      <p:sp>
        <p:nvSpPr>
          <p:cNvPr id="3" name="Rectangle 4"/>
          <p:cNvSpPr>
            <a:spLocks noGrp="1" noChangeArrowheads="1"/>
          </p:cNvSpPr>
          <p:nvPr>
            <p:ph type="ftr" idx="11"/>
          </p:nvPr>
        </p:nvSpPr>
        <p:spPr>
          <a:ln/>
        </p:spPr>
        <p:txBody>
          <a:bodyPr/>
          <a:lstStyle>
            <a:lvl1pPr>
              <a:defRPr/>
            </a:lvl1pPr>
          </a:lstStyle>
          <a:p>
            <a:pPr>
              <a:defRPr/>
            </a:pPr>
            <a:endParaRPr lang="en-US"/>
          </a:p>
        </p:txBody>
      </p:sp>
      <p:sp>
        <p:nvSpPr>
          <p:cNvPr id="4" name="Rectangle 5"/>
          <p:cNvSpPr>
            <a:spLocks noGrp="1" noChangeArrowheads="1"/>
          </p:cNvSpPr>
          <p:nvPr>
            <p:ph type="sldNum" idx="12"/>
          </p:nvPr>
        </p:nvSpPr>
        <p:spPr>
          <a:ln/>
        </p:spPr>
        <p:txBody>
          <a:bodyPr/>
          <a:lstStyle>
            <a:lvl1pPr>
              <a:defRPr/>
            </a:lvl1pPr>
          </a:lstStyle>
          <a:p>
            <a:pPr>
              <a:defRPr/>
            </a:pPr>
            <a:fld id="{6299CD93-E807-4037-BAF5-27E1CA9BB9B5}" type="slidenum">
              <a:rPr lang="en-US"/>
              <a:pPr>
                <a:defRPr/>
              </a:pPr>
              <a:t>‹#›</a:t>
            </a:fld>
            <a:endParaRPr lang="en-US"/>
          </a:p>
        </p:txBody>
      </p:sp>
    </p:spTree>
    <p:extLst>
      <p:ext uri="{BB962C8B-B14F-4D97-AF65-F5344CB8AC3E}">
        <p14:creationId xmlns:p14="http://schemas.microsoft.com/office/powerpoint/2010/main" val="821634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897C6E53-A576-495A-ACAE-981346F58E4B}" type="slidenum">
              <a:rPr lang="en-US"/>
              <a:pPr>
                <a:defRPr/>
              </a:pPr>
              <a:t>‹#›</a:t>
            </a:fld>
            <a:endParaRPr lang="en-US"/>
          </a:p>
        </p:txBody>
      </p:sp>
    </p:spTree>
    <p:extLst>
      <p:ext uri="{BB962C8B-B14F-4D97-AF65-F5344CB8AC3E}">
        <p14:creationId xmlns:p14="http://schemas.microsoft.com/office/powerpoint/2010/main" val="360413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3"/>
          <p:cNvSpPr>
            <a:spLocks noGrp="1" noChangeArrowheads="1"/>
          </p:cNvSpPr>
          <p:nvPr>
            <p:ph type="dt" idx="10"/>
          </p:nvPr>
        </p:nvSpPr>
        <p:spPr>
          <a:ln/>
        </p:spPr>
        <p:txBody>
          <a:bodyPr/>
          <a:lstStyle>
            <a:lvl1pPr>
              <a:defRPr/>
            </a:lvl1pPr>
          </a:lstStyle>
          <a:p>
            <a:pPr>
              <a:defRPr/>
            </a:pPr>
            <a:endParaRPr lang="en-US"/>
          </a:p>
        </p:txBody>
      </p:sp>
      <p:sp>
        <p:nvSpPr>
          <p:cNvPr id="6" name="Rectangle 4"/>
          <p:cNvSpPr>
            <a:spLocks noGrp="1" noChangeArrowheads="1"/>
          </p:cNvSpPr>
          <p:nvPr>
            <p:ph type="ftr" idx="11"/>
          </p:nvPr>
        </p:nvSpPr>
        <p:spPr>
          <a:ln/>
        </p:spPr>
        <p:txBody>
          <a:bodyPr/>
          <a:lstStyle>
            <a:lvl1pPr>
              <a:defRPr/>
            </a:lvl1pPr>
          </a:lstStyle>
          <a:p>
            <a:pPr>
              <a:defRPr/>
            </a:pPr>
            <a:endParaRPr lang="en-US"/>
          </a:p>
        </p:txBody>
      </p:sp>
      <p:sp>
        <p:nvSpPr>
          <p:cNvPr id="7" name="Rectangle 5"/>
          <p:cNvSpPr>
            <a:spLocks noGrp="1" noChangeArrowheads="1"/>
          </p:cNvSpPr>
          <p:nvPr>
            <p:ph type="sldNum" idx="12"/>
          </p:nvPr>
        </p:nvSpPr>
        <p:spPr>
          <a:ln/>
        </p:spPr>
        <p:txBody>
          <a:bodyPr/>
          <a:lstStyle>
            <a:lvl1pPr>
              <a:defRPr/>
            </a:lvl1pPr>
          </a:lstStyle>
          <a:p>
            <a:pPr>
              <a:defRPr/>
            </a:pPr>
            <a:fld id="{096BE95D-CDE3-43DD-BE7A-B81DE247B862}" type="slidenum">
              <a:rPr lang="en-US"/>
              <a:pPr>
                <a:defRPr/>
              </a:pPr>
              <a:t>‹#›</a:t>
            </a:fld>
            <a:endParaRPr lang="en-US"/>
          </a:p>
        </p:txBody>
      </p:sp>
    </p:spTree>
    <p:extLst>
      <p:ext uri="{BB962C8B-B14F-4D97-AF65-F5344CB8AC3E}">
        <p14:creationId xmlns:p14="http://schemas.microsoft.com/office/powerpoint/2010/main" val="2932432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128588"/>
            <a:ext cx="8228013" cy="1433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ja-JP" altLang="en-GB"/>
              <a:t>タイトルテキストの書式を編集するにはクリックします。</a:t>
            </a:r>
          </a:p>
        </p:txBody>
      </p:sp>
      <p:sp>
        <p:nvSpPr>
          <p:cNvPr id="1027" name="Rectangle 2"/>
          <p:cNvSpPr>
            <a:spLocks noGrp="1" noChangeArrowheads="1"/>
          </p:cNvSpPr>
          <p:nvPr>
            <p:ph type="body" idx="1"/>
          </p:nvPr>
        </p:nvSpPr>
        <p:spPr bwMode="auto">
          <a:xfrm>
            <a:off x="457200" y="1600200"/>
            <a:ext cx="8228013" cy="4600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ja-JP" altLang="en-GB"/>
              <a:t>アウトラインテキストの書式を編集するにはクリックします。</a:t>
            </a:r>
          </a:p>
          <a:p>
            <a:pPr lvl="1"/>
            <a:r>
              <a:rPr lang="en-GB" altLang="ja-JP"/>
              <a:t>2</a:t>
            </a:r>
            <a:r>
              <a:rPr lang="ja-JP" altLang="en-GB"/>
              <a:t>レベル目のアウトライン</a:t>
            </a:r>
          </a:p>
          <a:p>
            <a:pPr lvl="2"/>
            <a:r>
              <a:rPr lang="en-GB" altLang="ja-JP"/>
              <a:t>3</a:t>
            </a:r>
            <a:r>
              <a:rPr lang="ja-JP" altLang="en-GB"/>
              <a:t>レベル目のアウトライン</a:t>
            </a:r>
          </a:p>
          <a:p>
            <a:pPr lvl="3"/>
            <a:r>
              <a:rPr lang="en-GB" altLang="ja-JP"/>
              <a:t>4</a:t>
            </a:r>
            <a:r>
              <a:rPr lang="ja-JP" altLang="en-GB"/>
              <a:t>レベル目のアウトライン</a:t>
            </a:r>
          </a:p>
          <a:p>
            <a:pPr lvl="4"/>
            <a:r>
              <a:rPr lang="en-GB" altLang="ja-JP"/>
              <a:t>5</a:t>
            </a:r>
            <a:r>
              <a:rPr lang="ja-JP" altLang="en-GB"/>
              <a:t>レベル目のアウトライン</a:t>
            </a:r>
          </a:p>
          <a:p>
            <a:pPr lvl="4"/>
            <a:r>
              <a:rPr lang="en-GB" altLang="ja-JP"/>
              <a:t>6</a:t>
            </a:r>
            <a:r>
              <a:rPr lang="ja-JP" altLang="en-GB"/>
              <a:t>レベル目のアウトライン</a:t>
            </a:r>
          </a:p>
          <a:p>
            <a:pPr lvl="4"/>
            <a:r>
              <a:rPr lang="en-GB" altLang="ja-JP"/>
              <a:t>7</a:t>
            </a:r>
            <a:r>
              <a:rPr lang="ja-JP" altLang="en-GB"/>
              <a:t>レベル目のアウトライン</a:t>
            </a:r>
          </a:p>
        </p:txBody>
      </p:sp>
      <p:sp>
        <p:nvSpPr>
          <p:cNvPr id="2" name="Rectangle 3"/>
          <p:cNvSpPr>
            <a:spLocks noGrp="1" noChangeArrowheads="1"/>
          </p:cNvSpPr>
          <p:nvPr>
            <p:ph type="dt"/>
          </p:nvPr>
        </p:nvSpPr>
        <p:spPr bwMode="auto">
          <a:xfrm>
            <a:off x="457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mtClean="0">
                <a:solidFill>
                  <a:srgbClr val="000000"/>
                </a:solidFill>
                <a:ea typeface="ＭＳ Ｐゴシック" pitchFamily="50" charset="-128"/>
              </a:defRPr>
            </a:lvl1pPr>
          </a:lstStyle>
          <a:p>
            <a:pPr>
              <a:defRPr/>
            </a:pPr>
            <a:endParaRPr lang="en-US"/>
          </a:p>
        </p:txBody>
      </p:sp>
      <p:sp>
        <p:nvSpPr>
          <p:cNvPr id="1028" name="Rectangle 4"/>
          <p:cNvSpPr>
            <a:spLocks noGrp="1" noChangeArrowheads="1"/>
          </p:cNvSpPr>
          <p:nvPr>
            <p:ph type="ftr"/>
          </p:nvPr>
        </p:nvSpPr>
        <p:spPr bwMode="auto">
          <a:xfrm>
            <a:off x="3124200" y="6245225"/>
            <a:ext cx="2894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mtClean="0">
                <a:solidFill>
                  <a:srgbClr val="000000"/>
                </a:solidFill>
                <a:ea typeface="ＭＳ Ｐゴシック" pitchFamily="50" charset="-128"/>
              </a:defRPr>
            </a:lvl1pPr>
          </a:lstStyle>
          <a:p>
            <a:pPr>
              <a:defRPr/>
            </a:pPr>
            <a:endParaRPr lang="en-US"/>
          </a:p>
        </p:txBody>
      </p:sp>
      <p:sp>
        <p:nvSpPr>
          <p:cNvPr id="1029" name="Rectangle 5"/>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mtClean="0">
                <a:solidFill>
                  <a:srgbClr val="000000"/>
                </a:solidFill>
                <a:ea typeface="ＭＳ Ｐゴシック" pitchFamily="50" charset="-128"/>
              </a:defRPr>
            </a:lvl1pPr>
          </a:lstStyle>
          <a:p>
            <a:pPr>
              <a:defRPr/>
            </a:pPr>
            <a:fld id="{73423A3A-9E1D-48A7-B78A-C1FA193F65D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2pPr>
      <a:lvl3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3pPr>
      <a:lvl4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4pPr>
      <a:lvl5pPr algn="ctr" defTabSz="449263" rtl="0" eaLnBrk="0" fontAlgn="base" hangingPunct="0">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5pPr>
      <a:lvl6pPr marL="25146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6pPr>
      <a:lvl7pPr marL="29718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7pPr>
      <a:lvl8pPr marL="34290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8pPr>
      <a:lvl9pPr marL="3886200" indent="-228600" algn="ctr" defTabSz="449263" rtl="0" fontAlgn="base">
        <a:spcBef>
          <a:spcPct val="0"/>
        </a:spcBef>
        <a:spcAft>
          <a:spcPct val="0"/>
        </a:spcAft>
        <a:buClr>
          <a:srgbClr val="000000"/>
        </a:buClr>
        <a:buSzPct val="100000"/>
        <a:buFont typeface="Times New Roman" pitchFamily="18" charset="0"/>
        <a:defRPr sz="4400">
          <a:solidFill>
            <a:srgbClr val="000000"/>
          </a:solidFill>
          <a:latin typeface="Arial" charset="0"/>
          <a:ea typeface="ＭＳ Ｐゴシック" pitchFamily="50"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6pPr>
      <a:lvl7pPr marL="29718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7pPr>
      <a:lvl8pPr marL="34290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8pPr>
      <a:lvl9pPr marL="3886200" indent="-228600" algn="l" defTabSz="449263" rtl="0" fontAlgn="base">
        <a:spcBef>
          <a:spcPts val="500"/>
        </a:spcBef>
        <a:spcAft>
          <a:spcPct val="0"/>
        </a:spcAft>
        <a:buClr>
          <a:srgbClr val="000000"/>
        </a:buClr>
        <a:buSzPct val="100000"/>
        <a:buFont typeface="Times New Roman" pitchFamily="18" charset="0"/>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53979"/>
            <a:ext cx="822960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4"/>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ja-JP"/>
          </a:p>
        </p:txBody>
      </p:sp>
      <p:sp>
        <p:nvSpPr>
          <p:cNvPr id="1030" name="Rectangle 6"/>
          <p:cNvSpPr>
            <a:spLocks noGrp="1" noChangeArrowheads="1"/>
          </p:cNvSpPr>
          <p:nvPr>
            <p:ph type="sldNum" sz="quarter" idx="4"/>
          </p:nvPr>
        </p:nvSpPr>
        <p:spPr bwMode="auto">
          <a:xfrm>
            <a:off x="6975475" y="6534154"/>
            <a:ext cx="2133600" cy="20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479C465-C784-4965-9739-465D15E3D389}" type="slidenum">
              <a:rPr lang="en-US" altLang="ja-JP"/>
              <a:pPr>
                <a:defRPr/>
              </a:pPr>
              <a:t>‹#›</a:t>
            </a:fld>
            <a:endParaRPr lang="en-US" altLang="ja-JP"/>
          </a:p>
        </p:txBody>
      </p:sp>
      <p:sp>
        <p:nvSpPr>
          <p:cNvPr id="1031" name="Line 8"/>
          <p:cNvSpPr>
            <a:spLocks noChangeShapeType="1"/>
          </p:cNvSpPr>
          <p:nvPr userDrawn="1"/>
        </p:nvSpPr>
        <p:spPr bwMode="auto">
          <a:xfrm>
            <a:off x="0" y="692150"/>
            <a:ext cx="9144000" cy="158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800"/>
          </a:p>
        </p:txBody>
      </p:sp>
    </p:spTree>
    <p:extLst>
      <p:ext uri="{BB962C8B-B14F-4D97-AF65-F5344CB8AC3E}">
        <p14:creationId xmlns:p14="http://schemas.microsoft.com/office/powerpoint/2010/main" val="3010385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3200">
          <a:solidFill>
            <a:schemeClr val="tx2"/>
          </a:solidFill>
          <a:latin typeface="+mj-lt"/>
          <a:ea typeface="+mj-ea"/>
          <a:cs typeface="+mj-cs"/>
        </a:defRPr>
      </a:lvl1pPr>
      <a:lvl2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5pPr>
      <a:lvl6pPr marL="457189"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6pPr>
      <a:lvl7pPr marL="914377"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7pPr>
      <a:lvl8pPr marL="1371566"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8pPr>
      <a:lvl9pPr marL="1828754"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9pPr>
    </p:titleStyle>
    <p:bodyStyle>
      <a:lvl1pPr marL="342891" indent="-342891" algn="l" rtl="0" eaLnBrk="1" fontAlgn="base" hangingPunct="1">
        <a:spcBef>
          <a:spcPct val="20000"/>
        </a:spcBef>
        <a:spcAft>
          <a:spcPct val="0"/>
        </a:spcAft>
        <a:buChar char="•"/>
        <a:defRPr kumimoji="1" sz="3200">
          <a:solidFill>
            <a:schemeClr val="tx1"/>
          </a:solidFill>
          <a:latin typeface="+mn-lt"/>
          <a:ea typeface="+mn-ea"/>
          <a:cs typeface="+mn-cs"/>
        </a:defRPr>
      </a:lvl1pPr>
      <a:lvl2pPr marL="742932" indent="-285744" algn="l" rtl="0" eaLnBrk="1" fontAlgn="base" hangingPunct="1">
        <a:spcBef>
          <a:spcPct val="20000"/>
        </a:spcBef>
        <a:spcAft>
          <a:spcPct val="0"/>
        </a:spcAft>
        <a:buChar char="–"/>
        <a:defRPr kumimoji="1" sz="2800">
          <a:solidFill>
            <a:schemeClr val="tx1"/>
          </a:solidFill>
          <a:latin typeface="+mn-lt"/>
          <a:ea typeface="+mn-ea"/>
        </a:defRPr>
      </a:lvl2pPr>
      <a:lvl3pPr marL="1142971" indent="-228594" algn="l" rtl="0" eaLnBrk="1" fontAlgn="base" hangingPunct="1">
        <a:spcBef>
          <a:spcPct val="20000"/>
        </a:spcBef>
        <a:spcAft>
          <a:spcPct val="0"/>
        </a:spcAft>
        <a:buChar char="•"/>
        <a:defRPr kumimoji="1" sz="2400">
          <a:solidFill>
            <a:schemeClr val="tx1"/>
          </a:solidFill>
          <a:latin typeface="+mn-lt"/>
          <a:ea typeface="+mn-ea"/>
        </a:defRPr>
      </a:lvl3pPr>
      <a:lvl4pPr marL="1600160" indent="-228594" algn="l" rtl="0" eaLnBrk="1" fontAlgn="base" hangingPunct="1">
        <a:spcBef>
          <a:spcPct val="20000"/>
        </a:spcBef>
        <a:spcAft>
          <a:spcPct val="0"/>
        </a:spcAft>
        <a:buChar char="–"/>
        <a:defRPr kumimoji="1" sz="2000">
          <a:solidFill>
            <a:schemeClr val="tx1"/>
          </a:solidFill>
          <a:latin typeface="+mn-lt"/>
          <a:ea typeface="+mn-ea"/>
        </a:defRPr>
      </a:lvl4pPr>
      <a:lvl5pPr marL="2057349" indent="-228594" algn="l" rtl="0" eaLnBrk="1" fontAlgn="base" hangingPunct="1">
        <a:spcBef>
          <a:spcPct val="20000"/>
        </a:spcBef>
        <a:spcAft>
          <a:spcPct val="0"/>
        </a:spcAft>
        <a:buChar char="»"/>
        <a:defRPr kumimoji="1" sz="2000">
          <a:solidFill>
            <a:schemeClr val="tx1"/>
          </a:solidFill>
          <a:latin typeface="+mn-lt"/>
          <a:ea typeface="+mn-ea"/>
        </a:defRPr>
      </a:lvl5pPr>
      <a:lvl6pPr marL="2514537" indent="-228594" algn="l" rtl="0" eaLnBrk="1" fontAlgn="base" hangingPunct="1">
        <a:spcBef>
          <a:spcPct val="20000"/>
        </a:spcBef>
        <a:spcAft>
          <a:spcPct val="0"/>
        </a:spcAft>
        <a:buChar char="»"/>
        <a:defRPr kumimoji="1" sz="2000">
          <a:solidFill>
            <a:schemeClr val="tx1"/>
          </a:solidFill>
          <a:latin typeface="+mn-lt"/>
          <a:ea typeface="+mn-ea"/>
        </a:defRPr>
      </a:lvl6pPr>
      <a:lvl7pPr marL="2971726" indent="-228594" algn="l" rtl="0" eaLnBrk="1" fontAlgn="base" hangingPunct="1">
        <a:spcBef>
          <a:spcPct val="20000"/>
        </a:spcBef>
        <a:spcAft>
          <a:spcPct val="0"/>
        </a:spcAft>
        <a:buChar char="»"/>
        <a:defRPr kumimoji="1" sz="2000">
          <a:solidFill>
            <a:schemeClr val="tx1"/>
          </a:solidFill>
          <a:latin typeface="+mn-lt"/>
          <a:ea typeface="+mn-ea"/>
        </a:defRPr>
      </a:lvl7pPr>
      <a:lvl8pPr marL="3428914" indent="-228594" algn="l" rtl="0" eaLnBrk="1" fontAlgn="base" hangingPunct="1">
        <a:spcBef>
          <a:spcPct val="20000"/>
        </a:spcBef>
        <a:spcAft>
          <a:spcPct val="0"/>
        </a:spcAft>
        <a:buChar char="»"/>
        <a:defRPr kumimoji="1" sz="2000">
          <a:solidFill>
            <a:schemeClr val="tx1"/>
          </a:solidFill>
          <a:latin typeface="+mn-lt"/>
          <a:ea typeface="+mn-ea"/>
        </a:defRPr>
      </a:lvl8pPr>
      <a:lvl9pPr marL="3886103" indent="-228594"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bluebean365.jp/documen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www.bluebean365.jp/documen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bluebean365.jp/document/" TargetMode="External"/><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hyperlink" Target="https://www.bluebean365.jp/document/" TargetMode="External"/><Relationship Id="rId2" Type="http://schemas.openxmlformats.org/officeDocument/2006/relationships/hyperlink" Target="mailto:bb-support@softsu.co.jp" TargetMode="External"/><Relationship Id="rId1" Type="http://schemas.openxmlformats.org/officeDocument/2006/relationships/slideLayout" Target="../slideLayouts/slideLayout18.xml"/><Relationship Id="rId5" Type="http://schemas.openxmlformats.org/officeDocument/2006/relationships/image" Target="../media/image9.png"/><Relationship Id="rId4" Type="http://schemas.openxmlformats.org/officeDocument/2006/relationships/hyperlink" Target="https://www.bluebean365.jp/fa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8226425" y="2774950"/>
            <a:ext cx="707671"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buFontTx/>
              <a:buNone/>
            </a:pPr>
            <a:r>
              <a:rPr lang="en-US" altLang="ja-JP" dirty="0">
                <a:solidFill>
                  <a:srgbClr val="000000"/>
                </a:solidFill>
              </a:rPr>
              <a:t>Ver.7</a:t>
            </a:r>
          </a:p>
        </p:txBody>
      </p:sp>
      <p:sp>
        <p:nvSpPr>
          <p:cNvPr id="2051" name="Text Box 5"/>
          <p:cNvSpPr txBox="1">
            <a:spLocks noChangeArrowheads="1"/>
          </p:cNvSpPr>
          <p:nvPr/>
        </p:nvSpPr>
        <p:spPr bwMode="auto">
          <a:xfrm>
            <a:off x="684213" y="3487738"/>
            <a:ext cx="7704137" cy="3099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buFontTx/>
              <a:buNone/>
            </a:pPr>
            <a:r>
              <a:rPr lang="ja-JP" altLang="en-US" sz="1400" dirty="0">
                <a:solidFill>
                  <a:srgbClr val="000000"/>
                </a:solidFill>
              </a:rPr>
              <a:t>アウトバウンド業務について、作業フローを具体的な事例別にご説明します。</a:t>
            </a:r>
            <a:endParaRPr lang="en-US" altLang="ja-JP" sz="1400" dirty="0">
              <a:solidFill>
                <a:srgbClr val="000000"/>
              </a:solidFill>
            </a:endParaRPr>
          </a:p>
        </p:txBody>
      </p:sp>
      <p:sp>
        <p:nvSpPr>
          <p:cNvPr id="2052" name="Rectangle 9"/>
          <p:cNvSpPr>
            <a:spLocks noChangeArrowheads="1"/>
          </p:cNvSpPr>
          <p:nvPr/>
        </p:nvSpPr>
        <p:spPr bwMode="auto">
          <a:xfrm>
            <a:off x="0" y="1700213"/>
            <a:ext cx="9144000" cy="1066800"/>
          </a:xfrm>
          <a:prstGeom prst="rect">
            <a:avLst/>
          </a:prstGeom>
          <a:solidFill>
            <a:srgbClr val="00008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pPr algn="ctr" defTabSz="914400">
              <a:buClrTx/>
              <a:buSzTx/>
              <a:buFontTx/>
              <a:buNone/>
            </a:pPr>
            <a:r>
              <a:rPr kumimoji="1" lang="ja-JP" altLang="en-US" sz="3200" dirty="0">
                <a:solidFill>
                  <a:schemeClr val="bg1"/>
                </a:solidFill>
                <a:latin typeface="ＭＳ Ｐゴシック" charset="-128"/>
              </a:rPr>
              <a:t>アウトバウンド業務 ガイダンス</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idx="12"/>
          </p:nvPr>
        </p:nvSpPr>
        <p:spPr/>
        <p:txBody>
          <a:bodyPr/>
          <a:lstStyle/>
          <a:p>
            <a:pPr>
              <a:defRPr/>
            </a:pPr>
            <a:fld id="{030DE139-CC23-4CBF-8C05-E29FF737ABBE}" type="slidenum">
              <a:rPr lang="en-US" smtClean="0"/>
              <a:pPr>
                <a:defRPr/>
              </a:pPr>
              <a:t>1</a:t>
            </a:fld>
            <a:endParaRPr lang="en-US"/>
          </a:p>
        </p:txBody>
      </p:sp>
      <p:sp>
        <p:nvSpPr>
          <p:cNvPr id="5" name="Rectangle 4"/>
          <p:cNvSpPr>
            <a:spLocks noChangeArrowheads="1"/>
          </p:cNvSpPr>
          <p:nvPr/>
        </p:nvSpPr>
        <p:spPr bwMode="auto">
          <a:xfrm>
            <a:off x="755650" y="188913"/>
            <a:ext cx="5454035"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ja-JP" sz="2400" b="1" dirty="0">
                <a:solidFill>
                  <a:srgbClr val="000000"/>
                </a:solidFill>
              </a:rPr>
              <a:t>■</a:t>
            </a:r>
            <a:r>
              <a:rPr lang="ja-JP" altLang="en-US" sz="2400" b="1" dirty="0">
                <a:solidFill>
                  <a:srgbClr val="000000"/>
                </a:solidFill>
              </a:rPr>
              <a:t> アウトバウンド業務　ガイダンス　目次</a:t>
            </a:r>
          </a:p>
        </p:txBody>
      </p:sp>
      <p:sp>
        <p:nvSpPr>
          <p:cNvPr id="6" name="Text Box 61"/>
          <p:cNvSpPr txBox="1">
            <a:spLocks noChangeArrowheads="1"/>
          </p:cNvSpPr>
          <p:nvPr/>
        </p:nvSpPr>
        <p:spPr bwMode="auto">
          <a:xfrm>
            <a:off x="1619672" y="1628800"/>
            <a:ext cx="6859984" cy="175650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342900" indent="-342900" eaLnBrk="0" hangingPunct="0">
              <a:defRPr>
                <a:solidFill>
                  <a:schemeClr val="bg1"/>
                </a:solidFill>
                <a:latin typeface="Arial" charset="0"/>
                <a:ea typeface="ＭＳ Ｐゴシック" pitchFamily="50" charset="-128"/>
              </a:defRPr>
            </a:lvl1pPr>
            <a:lvl2pPr eaLnBrk="0" hangingPunct="0">
              <a:defRPr>
                <a:solidFill>
                  <a:schemeClr val="bg1"/>
                </a:solidFill>
                <a:latin typeface="Arial" charset="0"/>
                <a:ea typeface="ＭＳ Ｐゴシック" pitchFamily="50" charset="-128"/>
              </a:defRPr>
            </a:lvl2pPr>
            <a:lvl3pPr eaLnBrk="0" hangingPunct="0">
              <a:defRPr>
                <a:solidFill>
                  <a:schemeClr val="bg1"/>
                </a:solidFill>
                <a:latin typeface="Arial" charset="0"/>
                <a:ea typeface="ＭＳ Ｐゴシック" pitchFamily="50" charset="-128"/>
              </a:defRPr>
            </a:lvl3pPr>
            <a:lvl4pPr eaLnBrk="0" hangingPunct="0">
              <a:defRPr>
                <a:solidFill>
                  <a:schemeClr val="bg1"/>
                </a:solidFill>
                <a:latin typeface="Arial" charset="0"/>
                <a:ea typeface="ＭＳ Ｐゴシック" pitchFamily="50" charset="-128"/>
              </a:defRPr>
            </a:lvl4pPr>
            <a:lvl5pPr eaLnBrk="0" hangingPunct="0">
              <a:defRPr>
                <a:solidFill>
                  <a:schemeClr val="bg1"/>
                </a:solidFill>
                <a:latin typeface="Arial" charset="0"/>
                <a:ea typeface="ＭＳ Ｐゴシック" pitchFamily="50"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ea typeface="ＭＳ Ｐゴシック" pitchFamily="50"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ea typeface="ＭＳ Ｐゴシック" pitchFamily="50"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ea typeface="ＭＳ Ｐゴシック" pitchFamily="50"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defRPr>
                <a:solidFill>
                  <a:schemeClr val="bg1"/>
                </a:solidFill>
                <a:latin typeface="Arial" charset="0"/>
                <a:ea typeface="ＭＳ Ｐゴシック" pitchFamily="50" charset="-128"/>
              </a:defRPr>
            </a:lvl9pPr>
          </a:lstStyle>
          <a:p>
            <a:pPr marL="0" indent="0" eaLnBrk="1" hangingPunct="1"/>
            <a:r>
              <a:rPr lang="en-US" altLang="ja-JP" dirty="0">
                <a:solidFill>
                  <a:schemeClr val="tx1"/>
                </a:solidFill>
                <a:latin typeface="+mn-ea"/>
                <a:ea typeface="+mn-ea"/>
              </a:rPr>
              <a:t>P.1</a:t>
            </a:r>
            <a:r>
              <a:rPr lang="ja-JP" altLang="en-US" dirty="0">
                <a:solidFill>
                  <a:schemeClr val="tx1"/>
                </a:solidFill>
                <a:latin typeface="+mn-ea"/>
                <a:ea typeface="+mn-ea"/>
              </a:rPr>
              <a:t>　目次</a:t>
            </a:r>
            <a:endParaRPr lang="en-US" altLang="ja-JP" dirty="0">
              <a:solidFill>
                <a:schemeClr val="tx1"/>
              </a:solidFill>
              <a:latin typeface="+mn-ea"/>
              <a:ea typeface="+mn-ea"/>
            </a:endParaRPr>
          </a:p>
          <a:p>
            <a:pPr marL="0" indent="0" eaLnBrk="1" hangingPunct="1"/>
            <a:r>
              <a:rPr lang="en-US" altLang="ja-JP" dirty="0">
                <a:solidFill>
                  <a:schemeClr val="tx1"/>
                </a:solidFill>
                <a:latin typeface="+mn-ea"/>
              </a:rPr>
              <a:t>P.2</a:t>
            </a:r>
            <a:r>
              <a:rPr lang="ja-JP" altLang="en-US" dirty="0">
                <a:solidFill>
                  <a:schemeClr val="tx1"/>
                </a:solidFill>
                <a:latin typeface="+mn-ea"/>
              </a:rPr>
              <a:t>　</a:t>
            </a:r>
            <a:r>
              <a:rPr lang="ja-JP" altLang="en-US" dirty="0">
                <a:solidFill>
                  <a:schemeClr val="tx1"/>
                </a:solidFill>
                <a:latin typeface="+mn-ea"/>
                <a:ea typeface="+mn-ea"/>
              </a:rPr>
              <a:t>発信リストの作成</a:t>
            </a:r>
            <a:endParaRPr lang="en-US" altLang="ja-JP" dirty="0">
              <a:solidFill>
                <a:schemeClr val="tx1"/>
              </a:solidFill>
              <a:latin typeface="+mn-ea"/>
              <a:ea typeface="+mn-ea"/>
            </a:endParaRPr>
          </a:p>
          <a:p>
            <a:pPr marL="0" indent="0" eaLnBrk="1" hangingPunct="1"/>
            <a:r>
              <a:rPr lang="en-US" altLang="ja-JP" dirty="0">
                <a:solidFill>
                  <a:schemeClr val="tx1"/>
                </a:solidFill>
                <a:latin typeface="+mn-ea"/>
              </a:rPr>
              <a:t>P.3</a:t>
            </a:r>
            <a:r>
              <a:rPr lang="ja-JP" altLang="en-US" dirty="0">
                <a:solidFill>
                  <a:schemeClr val="tx1"/>
                </a:solidFill>
                <a:latin typeface="+mn-ea"/>
              </a:rPr>
              <a:t>　</a:t>
            </a:r>
            <a:r>
              <a:rPr lang="ja-JP" altLang="en-US" dirty="0">
                <a:solidFill>
                  <a:srgbClr val="000000"/>
                </a:solidFill>
                <a:latin typeface="+mn-ea"/>
                <a:ea typeface="+mn-ea"/>
              </a:rPr>
              <a:t>顧客情報から指定した条件に当てはまる顧客だけを抽出し、</a:t>
            </a:r>
            <a:endParaRPr lang="en-US" altLang="ja-JP" dirty="0">
              <a:solidFill>
                <a:srgbClr val="000000"/>
              </a:solidFill>
              <a:latin typeface="+mn-ea"/>
              <a:ea typeface="+mn-ea"/>
            </a:endParaRPr>
          </a:p>
          <a:p>
            <a:pPr marL="0" indent="0" eaLnBrk="1" hangingPunct="1"/>
            <a:r>
              <a:rPr lang="ja-JP" altLang="en-US" dirty="0">
                <a:solidFill>
                  <a:srgbClr val="000000"/>
                </a:solidFill>
                <a:latin typeface="+mn-ea"/>
                <a:ea typeface="+mn-ea"/>
              </a:rPr>
              <a:t>　　　発信リストを作成したい場合</a:t>
            </a:r>
            <a:endParaRPr lang="en-US" altLang="ja-JP" dirty="0">
              <a:solidFill>
                <a:schemeClr val="tx1"/>
              </a:solidFill>
              <a:latin typeface="+mn-ea"/>
            </a:endParaRPr>
          </a:p>
          <a:p>
            <a:pPr marL="0" indent="0" eaLnBrk="1" hangingPunct="1"/>
            <a:r>
              <a:rPr lang="en-US" altLang="ja-JP" dirty="0">
                <a:solidFill>
                  <a:schemeClr val="tx1"/>
                </a:solidFill>
                <a:latin typeface="+mn-ea"/>
              </a:rPr>
              <a:t>P.4</a:t>
            </a:r>
            <a:r>
              <a:rPr lang="ja-JP" altLang="en-US" dirty="0">
                <a:solidFill>
                  <a:schemeClr val="tx1"/>
                </a:solidFill>
                <a:latin typeface="+mn-ea"/>
              </a:rPr>
              <a:t>　プレディクティブ発信実施時の設定について</a:t>
            </a:r>
            <a:endParaRPr lang="en-US" altLang="ja-JP" dirty="0">
              <a:solidFill>
                <a:srgbClr val="000000"/>
              </a:solidFill>
              <a:latin typeface="+mn-ea"/>
            </a:endParaRPr>
          </a:p>
          <a:p>
            <a:pPr marL="0" indent="0" eaLnBrk="1" hangingPunct="1"/>
            <a:r>
              <a:rPr lang="en-US" altLang="ja-JP" dirty="0">
                <a:solidFill>
                  <a:schemeClr val="tx1"/>
                </a:solidFill>
                <a:latin typeface="+mn-ea"/>
              </a:rPr>
              <a:t>P.5</a:t>
            </a:r>
            <a:r>
              <a:rPr lang="ja-JP" altLang="en-US" dirty="0">
                <a:solidFill>
                  <a:schemeClr val="tx1"/>
                </a:solidFill>
                <a:latin typeface="+mn-ea"/>
              </a:rPr>
              <a:t>　</a:t>
            </a:r>
            <a:r>
              <a:rPr lang="ja-JP" altLang="en-US" dirty="0">
                <a:solidFill>
                  <a:srgbClr val="000000"/>
                </a:solidFill>
                <a:latin typeface="+mn-ea"/>
              </a:rPr>
              <a:t>リストの管理方法について</a:t>
            </a:r>
            <a:endParaRPr lang="en-US" altLang="ja-JP" dirty="0">
              <a:solidFill>
                <a:srgbClr val="000000"/>
              </a:solidFill>
              <a:latin typeface="+mn-ea"/>
            </a:endParaRPr>
          </a:p>
        </p:txBody>
      </p:sp>
    </p:spTree>
    <p:extLst>
      <p:ext uri="{BB962C8B-B14F-4D97-AF65-F5344CB8AC3E}">
        <p14:creationId xmlns:p14="http://schemas.microsoft.com/office/powerpoint/2010/main" val="2300918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idx="12"/>
          </p:nvPr>
        </p:nvSpPr>
        <p:spPr/>
        <p:txBody>
          <a:bodyPr/>
          <a:lstStyle/>
          <a:p>
            <a:pPr>
              <a:defRPr/>
            </a:pPr>
            <a:fld id="{6299CD93-E807-4037-BAF5-27E1CA9BB9B5}" type="slidenum">
              <a:rPr lang="en-US" smtClean="0"/>
              <a:pPr>
                <a:defRPr/>
              </a:pPr>
              <a:t>2</a:t>
            </a:fld>
            <a:endParaRPr lang="en-US"/>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19" y="1282642"/>
            <a:ext cx="6000750" cy="876300"/>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6" name="Text Box 5"/>
          <p:cNvSpPr txBox="1">
            <a:spLocks noChangeArrowheads="1"/>
          </p:cNvSpPr>
          <p:nvPr/>
        </p:nvSpPr>
        <p:spPr bwMode="auto">
          <a:xfrm>
            <a:off x="174819" y="833712"/>
            <a:ext cx="8012211" cy="309958"/>
          </a:xfrm>
          <a:prstGeom prst="rect">
            <a:avLst/>
          </a:prstGeom>
          <a:no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① 管理画面の顧客情報インポート画面よりテンプレートをダウンロードします。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pic>
        <p:nvPicPr>
          <p:cNvPr id="614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251019" y="3175546"/>
            <a:ext cx="7849373" cy="645845"/>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7" name="Text Box 5"/>
          <p:cNvSpPr txBox="1">
            <a:spLocks noChangeArrowheads="1"/>
          </p:cNvSpPr>
          <p:nvPr/>
        </p:nvSpPr>
        <p:spPr bwMode="auto">
          <a:xfrm>
            <a:off x="174819" y="2622660"/>
            <a:ext cx="7921381" cy="309958"/>
          </a:xfrm>
          <a:prstGeom prst="rect">
            <a:avLst/>
          </a:prstGeom>
          <a:no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② テンプレート（ダウンロードした</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csv</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データ）を開き、項目名に合わせて顧客データを配置します。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4" name="円/楕円 3"/>
          <p:cNvSpPr/>
          <p:nvPr/>
        </p:nvSpPr>
        <p:spPr bwMode="auto">
          <a:xfrm>
            <a:off x="4567917" y="1585914"/>
            <a:ext cx="1728192" cy="304620"/>
          </a:xfrm>
          <a:prstGeom prst="ellipse">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0" name="Text Box 5"/>
          <p:cNvSpPr txBox="1">
            <a:spLocks noChangeArrowheads="1"/>
          </p:cNvSpPr>
          <p:nvPr/>
        </p:nvSpPr>
        <p:spPr bwMode="auto">
          <a:xfrm>
            <a:off x="174819" y="4298935"/>
            <a:ext cx="8012211" cy="525401"/>
          </a:xfrm>
          <a:prstGeom prst="rect">
            <a:avLst/>
          </a:prstGeom>
          <a:no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③ 作成した顧客リスト（</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csv</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形式）を保存します。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項目名が入力されている一行目を削除した上で保存して下さい。</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14" name="Text Box 5"/>
          <p:cNvSpPr txBox="1">
            <a:spLocks noChangeArrowheads="1"/>
          </p:cNvSpPr>
          <p:nvPr/>
        </p:nvSpPr>
        <p:spPr bwMode="auto">
          <a:xfrm>
            <a:off x="-26818" y="-15254"/>
            <a:ext cx="9279338" cy="371513"/>
          </a:xfrm>
          <a:prstGeom prst="rect">
            <a:avLst/>
          </a:prstGeom>
          <a:no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b="1" dirty="0">
                <a:latin typeface="HGP創英角ｺﾞｼｯｸUB" panose="020B0900000000000000" pitchFamily="50" charset="-128"/>
                <a:ea typeface="HGP創英角ｺﾞｼｯｸUB" panose="020B0900000000000000" pitchFamily="50" charset="-128"/>
              </a:rPr>
              <a:t>＜発信リストの作成＞</a:t>
            </a:r>
          </a:p>
        </p:txBody>
      </p:sp>
      <p:sp>
        <p:nvSpPr>
          <p:cNvPr id="21" name="Text Box 5"/>
          <p:cNvSpPr txBox="1">
            <a:spLocks noChangeArrowheads="1"/>
          </p:cNvSpPr>
          <p:nvPr/>
        </p:nvSpPr>
        <p:spPr bwMode="auto">
          <a:xfrm>
            <a:off x="3740" y="401877"/>
            <a:ext cx="9156780" cy="3530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20000"/>
              </a:lnSpc>
              <a:buClrTx/>
            </a:pPr>
            <a:r>
              <a:rPr lang="ja-JP" altLang="en-US" sz="1400" dirty="0">
                <a:solidFill>
                  <a:schemeClr val="tx1">
                    <a:lumMod val="75000"/>
                    <a:lumOff val="25000"/>
                  </a:schemeClr>
                </a:solidFill>
              </a:rPr>
              <a:t>架電したい顧客リストを</a:t>
            </a:r>
            <a:r>
              <a:rPr lang="en-US" altLang="ja-JP" sz="1400" dirty="0" err="1">
                <a:solidFill>
                  <a:schemeClr val="tx1">
                    <a:lumMod val="75000"/>
                    <a:lumOff val="25000"/>
                  </a:schemeClr>
                </a:solidFill>
              </a:rPr>
              <a:t>BlueBean</a:t>
            </a:r>
            <a:r>
              <a:rPr lang="ja-JP" altLang="en-US" sz="1400" dirty="0">
                <a:solidFill>
                  <a:schemeClr val="tx1">
                    <a:lumMod val="75000"/>
                    <a:lumOff val="25000"/>
                  </a:schemeClr>
                </a:solidFill>
              </a:rPr>
              <a:t>内にインポートし、発信業務用のリストを作成する手順をご説明します。</a:t>
            </a:r>
            <a:endParaRPr lang="en-US" altLang="ja-JP" sz="1400" dirty="0">
              <a:solidFill>
                <a:schemeClr val="tx1">
                  <a:lumMod val="75000"/>
                  <a:lumOff val="25000"/>
                </a:schemeClr>
              </a:solidFill>
            </a:endParaRPr>
          </a:p>
        </p:txBody>
      </p:sp>
      <p:sp>
        <p:nvSpPr>
          <p:cNvPr id="3" name="角丸四角形吹き出し 2"/>
          <p:cNvSpPr/>
          <p:nvPr/>
        </p:nvSpPr>
        <p:spPr bwMode="auto">
          <a:xfrm>
            <a:off x="817684" y="3741293"/>
            <a:ext cx="2026124" cy="291854"/>
          </a:xfrm>
          <a:prstGeom prst="wedgeRoundRectCallout">
            <a:avLst>
              <a:gd name="adj1" fmla="val -52497"/>
              <a:gd name="adj2" fmla="val -95967"/>
              <a:gd name="adj3" fmla="val 16667"/>
            </a:avLst>
          </a:prstGeom>
          <a:solidFill>
            <a:srgbClr val="FFFFCC"/>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ctr" anchorCtr="0" compatLnSpc="1">
            <a:prstTxWarp prst="textNoShape">
              <a:avLst/>
            </a:prstTxWarp>
            <a:spAutoFit/>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r>
              <a:rPr kumimoji="0" lang="ja-JP" altLang="en-US" sz="1100" b="0" i="0" u="none" strike="noStrike" cap="none" normalizeH="0" baseline="0" dirty="0">
                <a:ln>
                  <a:noFill/>
                </a:ln>
                <a:solidFill>
                  <a:schemeClr val="tx1">
                    <a:lumMod val="75000"/>
                    <a:lumOff val="25000"/>
                  </a:schemeClr>
                </a:solidFill>
                <a:effectLst/>
                <a:latin typeface="Arial" charset="0"/>
                <a:ea typeface="ＭＳ Ｐゴシック" pitchFamily="50" charset="-128"/>
              </a:rPr>
              <a:t>項目名に合わせて情報を入力</a:t>
            </a:r>
          </a:p>
        </p:txBody>
      </p:sp>
      <p:sp>
        <p:nvSpPr>
          <p:cNvPr id="18" name="正方形/長方形 17"/>
          <p:cNvSpPr/>
          <p:nvPr/>
        </p:nvSpPr>
        <p:spPr bwMode="auto">
          <a:xfrm>
            <a:off x="550200" y="3349813"/>
            <a:ext cx="684000" cy="158400"/>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7" name="角丸四角形吹き出し 16"/>
          <p:cNvSpPr/>
          <p:nvPr/>
        </p:nvSpPr>
        <p:spPr bwMode="auto">
          <a:xfrm>
            <a:off x="6416860" y="1183011"/>
            <a:ext cx="2664296" cy="462113"/>
          </a:xfrm>
          <a:prstGeom prst="wedgeRoundRectCallout">
            <a:avLst>
              <a:gd name="adj1" fmla="val -49593"/>
              <a:gd name="adj2" fmla="val 74341"/>
              <a:gd name="adj3" fmla="val 16667"/>
            </a:avLst>
          </a:prstGeom>
          <a:solidFill>
            <a:srgbClr val="FFFFCC"/>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r>
              <a:rPr kumimoji="0" lang="ja-JP" altLang="en-US" sz="1050" b="0" i="0" u="none" strike="noStrike" cap="none" normalizeH="0" baseline="0" dirty="0">
                <a:ln>
                  <a:noFill/>
                </a:ln>
                <a:solidFill>
                  <a:schemeClr val="tx1">
                    <a:lumMod val="75000"/>
                    <a:lumOff val="25000"/>
                  </a:schemeClr>
                </a:solidFill>
                <a:effectLst/>
                <a:latin typeface="Arial" charset="0"/>
                <a:ea typeface="ＭＳ Ｐゴシック" pitchFamily="50" charset="-128"/>
              </a:rPr>
              <a:t>業務選択後に表示されたテキストをクリックすると、</a:t>
            </a:r>
            <a:r>
              <a:rPr kumimoji="0" lang="en-US" altLang="ja-JP" sz="1050" b="0" i="0" u="none" strike="noStrike" cap="none" normalizeH="0" baseline="0" dirty="0">
                <a:ln>
                  <a:noFill/>
                </a:ln>
                <a:solidFill>
                  <a:schemeClr val="tx1">
                    <a:lumMod val="75000"/>
                    <a:lumOff val="25000"/>
                  </a:schemeClr>
                </a:solidFill>
                <a:effectLst/>
                <a:latin typeface="Arial" charset="0"/>
                <a:ea typeface="ＭＳ Ｐゴシック" pitchFamily="50" charset="-128"/>
              </a:rPr>
              <a:t>csv</a:t>
            </a:r>
            <a:r>
              <a:rPr kumimoji="0" lang="ja-JP" altLang="en-US" sz="1050" b="0" i="0" u="none" strike="noStrike" cap="none" normalizeH="0" baseline="0" dirty="0">
                <a:ln>
                  <a:noFill/>
                </a:ln>
                <a:solidFill>
                  <a:schemeClr val="tx1">
                    <a:lumMod val="75000"/>
                    <a:lumOff val="25000"/>
                  </a:schemeClr>
                </a:solidFill>
                <a:effectLst/>
                <a:latin typeface="Arial" charset="0"/>
                <a:ea typeface="ＭＳ Ｐゴシック" pitchFamily="50" charset="-128"/>
              </a:rPr>
              <a:t>データがダウンロードされます</a:t>
            </a:r>
          </a:p>
        </p:txBody>
      </p:sp>
      <p:sp>
        <p:nvSpPr>
          <p:cNvPr id="20" name="下矢印 19"/>
          <p:cNvSpPr/>
          <p:nvPr/>
        </p:nvSpPr>
        <p:spPr bwMode="auto">
          <a:xfrm>
            <a:off x="3833107" y="2237707"/>
            <a:ext cx="497949" cy="384953"/>
          </a:xfrm>
          <a:prstGeom prst="downArrow">
            <a:avLst/>
          </a:prstGeom>
          <a:solidFill>
            <a:schemeClr val="bg1">
              <a:lumMod val="50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2" name="角丸四角形吹き出し 21"/>
          <p:cNvSpPr/>
          <p:nvPr/>
        </p:nvSpPr>
        <p:spPr bwMode="auto">
          <a:xfrm>
            <a:off x="984267" y="2908729"/>
            <a:ext cx="757895" cy="291854"/>
          </a:xfrm>
          <a:prstGeom prst="wedgeRoundRectCallout">
            <a:avLst>
              <a:gd name="adj1" fmla="val -78050"/>
              <a:gd name="adj2" fmla="val 99648"/>
              <a:gd name="adj3" fmla="val 16667"/>
            </a:avLst>
          </a:prstGeom>
          <a:solidFill>
            <a:srgbClr val="FFFFCC"/>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ctr" anchorCtr="0" compatLnSpc="1">
            <a:prstTxWarp prst="textNoShape">
              <a:avLst/>
            </a:prstTxWarp>
            <a:spAutoFit/>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r>
              <a:rPr lang="ja-JP" altLang="en-US" sz="1100" dirty="0">
                <a:solidFill>
                  <a:schemeClr val="tx1">
                    <a:lumMod val="75000"/>
                    <a:lumOff val="25000"/>
                  </a:schemeClr>
                </a:solidFill>
                <a:ea typeface="ＭＳ Ｐゴシック" pitchFamily="50" charset="-128"/>
              </a:rPr>
              <a:t>項目名</a:t>
            </a:r>
            <a:endParaRPr kumimoji="0" lang="ja-JP" altLang="en-US" sz="1100" b="0" i="0" u="none" strike="noStrike" cap="none" normalizeH="0" baseline="0" dirty="0">
              <a:ln>
                <a:noFill/>
              </a:ln>
              <a:solidFill>
                <a:schemeClr val="tx1">
                  <a:lumMod val="75000"/>
                  <a:lumOff val="25000"/>
                </a:schemeClr>
              </a:solidFill>
              <a:effectLst/>
              <a:latin typeface="Arial" charset="0"/>
              <a:ea typeface="ＭＳ Ｐゴシック" pitchFamily="50" charset="-128"/>
            </a:endParaRPr>
          </a:p>
        </p:txBody>
      </p:sp>
      <p:sp>
        <p:nvSpPr>
          <p:cNvPr id="24" name="Text Box 5"/>
          <p:cNvSpPr txBox="1">
            <a:spLocks noChangeArrowheads="1"/>
          </p:cNvSpPr>
          <p:nvPr/>
        </p:nvSpPr>
        <p:spPr bwMode="auto">
          <a:xfrm>
            <a:off x="251019" y="5926657"/>
            <a:ext cx="7943134" cy="737319"/>
          </a:xfrm>
          <a:prstGeom prst="rect">
            <a:avLst/>
          </a:prstGeom>
          <a:solidFill>
            <a:schemeClr val="accent1">
              <a:lumMod val="20000"/>
              <a:lumOff val="80000"/>
            </a:schemeClr>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20000"/>
              </a:lnSpc>
              <a:buClrTx/>
            </a:pPr>
            <a:r>
              <a:rPr lang="ja-JP" altLang="en-US" sz="1200" dirty="0"/>
              <a:t>顧客情報インポートの操作手順は、「管理者向けサポート資料」にございます、「初期導入マニュアル」をご参照下さい。</a:t>
            </a:r>
            <a:endParaRPr lang="en-US" altLang="ja-JP" sz="1200" dirty="0"/>
          </a:p>
          <a:p>
            <a:pPr eaLnBrk="1" hangingPunct="1">
              <a:lnSpc>
                <a:spcPct val="120000"/>
              </a:lnSpc>
              <a:buClrTx/>
            </a:pPr>
            <a:r>
              <a:rPr lang="en-US" altLang="ja-JP" sz="1200" dirty="0"/>
              <a:t>URL</a:t>
            </a:r>
            <a:r>
              <a:rPr lang="ja-JP" altLang="en-US" sz="1200" dirty="0"/>
              <a:t>：</a:t>
            </a:r>
            <a:r>
              <a:rPr lang="en-US" altLang="ja-JP" sz="1200" dirty="0">
                <a:hlinkClick r:id="rId4">
                  <a:extLst>
                    <a:ext uri="{A12FA001-AC4F-418D-AE19-62706E023703}">
                      <ahyp:hlinkClr xmlns:ahyp="http://schemas.microsoft.com/office/drawing/2018/hyperlinkcolor" val="tx"/>
                    </a:ext>
                  </a:extLst>
                </a:hlinkClick>
              </a:rPr>
              <a:t>https://www.bluebean365.jp/document/</a:t>
            </a:r>
            <a:endParaRPr lang="en-US" altLang="ja-JP" sz="1200" dirty="0"/>
          </a:p>
          <a:p>
            <a:pPr eaLnBrk="1" hangingPunct="1">
              <a:lnSpc>
                <a:spcPct val="120000"/>
              </a:lnSpc>
              <a:buClrTx/>
            </a:pPr>
            <a:r>
              <a:rPr lang="en-US" altLang="ja-JP" sz="1200" dirty="0"/>
              <a:t>【</a:t>
            </a:r>
            <a:r>
              <a:rPr lang="ja-JP" altLang="en-US" sz="1200" dirty="0"/>
              <a:t>注意</a:t>
            </a:r>
            <a:r>
              <a:rPr lang="en-US" altLang="ja-JP" sz="1200" dirty="0"/>
              <a:t>】</a:t>
            </a:r>
            <a:r>
              <a:rPr lang="ja-JP" altLang="en-US" sz="1200" dirty="0"/>
              <a:t> インバウンド業務とアウトバウンド業務ではデータインポート時の設定が異なりますので、ご注意下さい。</a:t>
            </a:r>
            <a:endParaRPr lang="en-US" altLang="ja-JP" sz="1200" dirty="0"/>
          </a:p>
        </p:txBody>
      </p:sp>
      <p:sp>
        <p:nvSpPr>
          <p:cNvPr id="25" name="正方形/長方形 24"/>
          <p:cNvSpPr/>
          <p:nvPr/>
        </p:nvSpPr>
        <p:spPr bwMode="auto">
          <a:xfrm>
            <a:off x="1547526" y="1646431"/>
            <a:ext cx="1740390" cy="216403"/>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6" name="角丸四角形吹き出し 25"/>
          <p:cNvSpPr/>
          <p:nvPr/>
        </p:nvSpPr>
        <p:spPr bwMode="auto">
          <a:xfrm>
            <a:off x="3300616" y="1183011"/>
            <a:ext cx="2712680" cy="291854"/>
          </a:xfrm>
          <a:prstGeom prst="wedgeRoundRectCallout">
            <a:avLst>
              <a:gd name="adj1" fmla="val -47381"/>
              <a:gd name="adj2" fmla="val 92686"/>
              <a:gd name="adj3" fmla="val 16667"/>
            </a:avLst>
          </a:prstGeom>
          <a:solidFill>
            <a:srgbClr val="FFFFCC"/>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ctr"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r>
              <a:rPr kumimoji="0" lang="ja-JP" altLang="en-US" sz="1100" b="0" i="0" u="none" strike="noStrike" cap="none" normalizeH="0" baseline="0" dirty="0">
                <a:ln>
                  <a:noFill/>
                </a:ln>
                <a:solidFill>
                  <a:schemeClr val="tx1">
                    <a:lumMod val="75000"/>
                    <a:lumOff val="25000"/>
                  </a:schemeClr>
                </a:solidFill>
                <a:effectLst/>
                <a:latin typeface="Arial" charset="0"/>
                <a:ea typeface="ＭＳ Ｐゴシック" pitchFamily="50" charset="-128"/>
              </a:rPr>
              <a:t>発信リストを作成したい業務を選択</a:t>
            </a:r>
          </a:p>
        </p:txBody>
      </p:sp>
      <p:sp>
        <p:nvSpPr>
          <p:cNvPr id="38" name="Text Box 5"/>
          <p:cNvSpPr txBox="1">
            <a:spLocks noChangeArrowheads="1"/>
          </p:cNvSpPr>
          <p:nvPr/>
        </p:nvSpPr>
        <p:spPr bwMode="auto">
          <a:xfrm>
            <a:off x="165815" y="5242359"/>
            <a:ext cx="8726665" cy="525401"/>
          </a:xfrm>
          <a:prstGeom prst="rect">
            <a:avLst/>
          </a:prstGeom>
          <a:no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④ 管理画面の顧客情報インポート画面でアウトバウンド用の設定し、作成した顧客リストをインポートします。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作成した発信リストは管理画面の発信リスト一覧画面より確認できます。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45" name="下矢印 44"/>
          <p:cNvSpPr/>
          <p:nvPr/>
        </p:nvSpPr>
        <p:spPr bwMode="auto">
          <a:xfrm>
            <a:off x="3838277" y="3960904"/>
            <a:ext cx="497949" cy="384953"/>
          </a:xfrm>
          <a:prstGeom prst="downArrow">
            <a:avLst/>
          </a:prstGeom>
          <a:solidFill>
            <a:schemeClr val="bg1">
              <a:lumMod val="50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48" name="下矢印 47"/>
          <p:cNvSpPr/>
          <p:nvPr/>
        </p:nvSpPr>
        <p:spPr bwMode="auto">
          <a:xfrm>
            <a:off x="3838277" y="4822374"/>
            <a:ext cx="497949" cy="384953"/>
          </a:xfrm>
          <a:prstGeom prst="downArrow">
            <a:avLst/>
          </a:prstGeom>
          <a:solidFill>
            <a:schemeClr val="bg1">
              <a:lumMod val="50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00201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下矢印 7"/>
          <p:cNvSpPr/>
          <p:nvPr/>
        </p:nvSpPr>
        <p:spPr bwMode="auto">
          <a:xfrm>
            <a:off x="3472556" y="3397123"/>
            <a:ext cx="497949" cy="563609"/>
          </a:xfrm>
          <a:prstGeom prst="downArrow">
            <a:avLst/>
          </a:prstGeom>
          <a:solidFill>
            <a:schemeClr val="bg1">
              <a:lumMod val="50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 name="スライド番号プレースホルダー 1"/>
          <p:cNvSpPr>
            <a:spLocks noGrp="1"/>
          </p:cNvSpPr>
          <p:nvPr>
            <p:ph type="sldNum" idx="12"/>
          </p:nvPr>
        </p:nvSpPr>
        <p:spPr/>
        <p:txBody>
          <a:bodyPr/>
          <a:lstStyle/>
          <a:p>
            <a:pPr>
              <a:defRPr/>
            </a:pPr>
            <a:fld id="{6299CD93-E807-4037-BAF5-27E1CA9BB9B5}" type="slidenum">
              <a:rPr lang="en-US" smtClean="0"/>
              <a:pPr>
                <a:defRPr/>
              </a:pPr>
              <a:t>3</a:t>
            </a:fld>
            <a:endParaRPr lang="en-US"/>
          </a:p>
        </p:txBody>
      </p:sp>
      <p:sp>
        <p:nvSpPr>
          <p:cNvPr id="3" name="Text Box 5"/>
          <p:cNvSpPr txBox="1">
            <a:spLocks noChangeArrowheads="1"/>
          </p:cNvSpPr>
          <p:nvPr/>
        </p:nvSpPr>
        <p:spPr bwMode="auto">
          <a:xfrm>
            <a:off x="-14118" y="-2554"/>
            <a:ext cx="9158118" cy="371513"/>
          </a:xfrm>
          <a:prstGeom prst="rect">
            <a:avLst/>
          </a:prstGeom>
          <a:no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b="1" dirty="0">
                <a:latin typeface="HGP創英角ｺﾞｼｯｸUB" panose="020B0900000000000000" pitchFamily="50" charset="-128"/>
                <a:ea typeface="HGP創英角ｺﾞｼｯｸUB" panose="020B0900000000000000" pitchFamily="50" charset="-128"/>
              </a:rPr>
              <a:t>＜顧客情報から指定した条件に当てはまる顧客だけを抽出し、発信リストを作成する場合＞</a:t>
            </a:r>
          </a:p>
        </p:txBody>
      </p:sp>
      <p:sp>
        <p:nvSpPr>
          <p:cNvPr id="4" name="Text Box 5"/>
          <p:cNvSpPr txBox="1">
            <a:spLocks noChangeArrowheads="1"/>
          </p:cNvSpPr>
          <p:nvPr/>
        </p:nvSpPr>
        <p:spPr bwMode="auto">
          <a:xfrm>
            <a:off x="-12780" y="514648"/>
            <a:ext cx="9156780" cy="574646"/>
          </a:xfrm>
          <a:prstGeom prst="rect">
            <a:avLst/>
          </a:prstGeom>
          <a:no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20000"/>
              </a:lnSpc>
              <a:buClrTx/>
            </a:pPr>
            <a:r>
              <a:rPr lang="ja-JP" altLang="en-US" sz="1400" b="1" dirty="0">
                <a:solidFill>
                  <a:srgbClr val="FF0000"/>
                </a:solidFill>
              </a:rPr>
              <a:t>顧客情報から指定した条件に当てはまる顧客だけを抽出し、発信リストを作成したい場合</a:t>
            </a:r>
            <a:r>
              <a:rPr lang="ja-JP" altLang="en-US" sz="1400" dirty="0">
                <a:solidFill>
                  <a:srgbClr val="000000"/>
                </a:solidFill>
              </a:rPr>
              <a:t>は</a:t>
            </a:r>
            <a:r>
              <a:rPr lang="ja-JP" altLang="en-US" sz="1400" dirty="0">
                <a:solidFill>
                  <a:schemeClr val="tx1">
                    <a:lumMod val="75000"/>
                    <a:lumOff val="25000"/>
                  </a:schemeClr>
                </a:solidFill>
              </a:rPr>
              <a:t>、「再リスト化」を行います。</a:t>
            </a:r>
            <a:endParaRPr lang="en-US" altLang="ja-JP" sz="1400" dirty="0">
              <a:solidFill>
                <a:schemeClr val="tx1">
                  <a:lumMod val="75000"/>
                  <a:lumOff val="25000"/>
                </a:schemeClr>
              </a:solidFill>
            </a:endParaRPr>
          </a:p>
          <a:p>
            <a:pPr eaLnBrk="1" hangingPunct="1">
              <a:lnSpc>
                <a:spcPct val="120000"/>
              </a:lnSpc>
              <a:buClrTx/>
            </a:pPr>
            <a:r>
              <a:rPr lang="ja-JP" altLang="en-US" sz="1200" dirty="0">
                <a:solidFill>
                  <a:schemeClr val="tx1">
                    <a:lumMod val="75000"/>
                    <a:lumOff val="25000"/>
                  </a:schemeClr>
                </a:solidFill>
              </a:rPr>
              <a:t>例）リアクション情報（電話で相手と話した内容や結果を記録する項目）が「留守電」 「コール音」だった顧客を抽出し、再度架電を行う場合</a:t>
            </a:r>
            <a:endParaRPr lang="en-US" altLang="ja-JP" sz="1200" dirty="0">
              <a:solidFill>
                <a:schemeClr val="tx1">
                  <a:lumMod val="75000"/>
                  <a:lumOff val="25000"/>
                </a:schemeClr>
              </a:solidFill>
            </a:endParaRPr>
          </a:p>
        </p:txBody>
      </p:sp>
      <p:pic>
        <p:nvPicPr>
          <p:cNvPr id="5"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715" r="-4364"/>
          <a:stretch/>
        </p:blipFill>
        <p:spPr bwMode="auto">
          <a:xfrm>
            <a:off x="217652" y="1484784"/>
            <a:ext cx="5108878" cy="1778378"/>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6" name="正方形/長方形 5"/>
          <p:cNvSpPr/>
          <p:nvPr/>
        </p:nvSpPr>
        <p:spPr bwMode="auto">
          <a:xfrm>
            <a:off x="1365508" y="2634789"/>
            <a:ext cx="648072" cy="348519"/>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7" name="Text Box 5"/>
          <p:cNvSpPr txBox="1">
            <a:spLocks noChangeArrowheads="1"/>
          </p:cNvSpPr>
          <p:nvPr/>
        </p:nvSpPr>
        <p:spPr bwMode="auto">
          <a:xfrm>
            <a:off x="115971" y="1124744"/>
            <a:ext cx="8002687" cy="309958"/>
          </a:xfrm>
          <a:prstGeom prst="rect">
            <a:avLst/>
          </a:prstGeom>
          <a:solidFill>
            <a:schemeClr val="bg1"/>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① 管理画面の顧客情報検索画面で検索条件を指定し、再リスト化したい顧客情報を検索します。</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063" y="4369299"/>
            <a:ext cx="6743700" cy="1457325"/>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10" name="Text Box 5"/>
          <p:cNvSpPr txBox="1">
            <a:spLocks noChangeArrowheads="1"/>
          </p:cNvSpPr>
          <p:nvPr/>
        </p:nvSpPr>
        <p:spPr bwMode="auto">
          <a:xfrm>
            <a:off x="112563" y="3983138"/>
            <a:ext cx="8002687" cy="309958"/>
          </a:xfrm>
          <a:prstGeom prst="rect">
            <a:avLst/>
          </a:prstGeom>
          <a:solidFill>
            <a:schemeClr val="bg1"/>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② 検索結果が一覧表示されますので、内容に問題がなければ発信リストの作成へ進みます。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11" name="円/楕円 10"/>
          <p:cNvSpPr/>
          <p:nvPr/>
        </p:nvSpPr>
        <p:spPr bwMode="auto">
          <a:xfrm>
            <a:off x="4788024" y="4720987"/>
            <a:ext cx="1800200" cy="304620"/>
          </a:xfrm>
          <a:prstGeom prst="ellipse">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2" name="Text Box 5"/>
          <p:cNvSpPr txBox="1">
            <a:spLocks noChangeArrowheads="1"/>
          </p:cNvSpPr>
          <p:nvPr/>
        </p:nvSpPr>
        <p:spPr bwMode="auto">
          <a:xfrm>
            <a:off x="221063" y="5995123"/>
            <a:ext cx="7735313" cy="548036"/>
          </a:xfrm>
          <a:prstGeom prst="rect">
            <a:avLst/>
          </a:prstGeom>
          <a:solidFill>
            <a:schemeClr val="accent1">
              <a:lumMod val="20000"/>
              <a:lumOff val="80000"/>
            </a:schemeClr>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30000"/>
              </a:lnSpc>
              <a:buClrTx/>
            </a:pPr>
            <a:r>
              <a:rPr lang="ja-JP" altLang="en-US" sz="1200" dirty="0"/>
              <a:t>再リスト化の操作手順は、「管理者向けサポート資料」にございます、「再リスト化マニュアル」をご参照下さい。</a:t>
            </a:r>
            <a:endParaRPr lang="en-US" altLang="ja-JP" sz="1200" dirty="0"/>
          </a:p>
          <a:p>
            <a:pPr eaLnBrk="1" hangingPunct="1">
              <a:lnSpc>
                <a:spcPct val="130000"/>
              </a:lnSpc>
              <a:buClrTx/>
            </a:pPr>
            <a:r>
              <a:rPr lang="en-US" altLang="ja-JP" sz="1200" dirty="0"/>
              <a:t>URL</a:t>
            </a:r>
            <a:r>
              <a:rPr lang="ja-JP" altLang="en-US" sz="1200" dirty="0"/>
              <a:t>：</a:t>
            </a:r>
            <a:r>
              <a:rPr lang="en-US" altLang="ja-JP" sz="1200" dirty="0">
                <a:hlinkClick r:id="rId4">
                  <a:extLst>
                    <a:ext uri="{A12FA001-AC4F-418D-AE19-62706E023703}">
                      <ahyp:hlinkClr xmlns:ahyp="http://schemas.microsoft.com/office/drawing/2018/hyperlinkcolor" val="tx"/>
                    </a:ext>
                  </a:extLst>
                </a:hlinkClick>
              </a:rPr>
              <a:t>https://www.bluebean365.jp/document/</a:t>
            </a:r>
            <a:endParaRPr lang="ja-JP" altLang="en-US" sz="1200" dirty="0"/>
          </a:p>
        </p:txBody>
      </p:sp>
      <p:sp>
        <p:nvSpPr>
          <p:cNvPr id="13" name="角丸四角形吹き出し 12"/>
          <p:cNvSpPr/>
          <p:nvPr/>
        </p:nvSpPr>
        <p:spPr bwMode="auto">
          <a:xfrm>
            <a:off x="2021061" y="2089176"/>
            <a:ext cx="3206201" cy="479139"/>
          </a:xfrm>
          <a:prstGeom prst="wedgeRoundRectCallout">
            <a:avLst>
              <a:gd name="adj1" fmla="val -48228"/>
              <a:gd name="adj2" fmla="val 79790"/>
              <a:gd name="adj3" fmla="val 16667"/>
            </a:avLst>
          </a:prstGeom>
          <a:solidFill>
            <a:srgbClr val="FFFFCC"/>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r>
              <a:rPr lang="ja-JP" altLang="en-US" sz="1100" dirty="0">
                <a:solidFill>
                  <a:schemeClr val="tx1">
                    <a:lumMod val="75000"/>
                    <a:lumOff val="25000"/>
                  </a:schemeClr>
                </a:solidFill>
                <a:ea typeface="ＭＳ Ｐゴシック" pitchFamily="50" charset="-128"/>
              </a:rPr>
              <a:t>架電時に「留守電」「コール音」だった顧客データを抽出する際の条件設定の例</a:t>
            </a:r>
          </a:p>
        </p:txBody>
      </p:sp>
    </p:spTree>
    <p:extLst>
      <p:ext uri="{BB962C8B-B14F-4D97-AF65-F5344CB8AC3E}">
        <p14:creationId xmlns:p14="http://schemas.microsoft.com/office/powerpoint/2010/main" val="2307390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p:cNvSpPr/>
          <p:nvPr/>
        </p:nvSpPr>
        <p:spPr bwMode="auto">
          <a:xfrm>
            <a:off x="127886" y="2344412"/>
            <a:ext cx="8194846" cy="3672000"/>
          </a:xfrm>
          <a:prstGeom prst="rect">
            <a:avLst/>
          </a:prstGeom>
          <a:solidFill>
            <a:schemeClr val="accent5">
              <a:lumMod val="20000"/>
              <a:lumOff val="80000"/>
            </a:schemeClr>
          </a:solidFill>
          <a:ln w="28575" cap="flat" cmpd="sng" algn="ctr">
            <a:no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 name="スライド番号プレースホルダー 1"/>
          <p:cNvSpPr>
            <a:spLocks noGrp="1"/>
          </p:cNvSpPr>
          <p:nvPr>
            <p:ph type="sldNum" idx="12"/>
          </p:nvPr>
        </p:nvSpPr>
        <p:spPr/>
        <p:txBody>
          <a:bodyPr/>
          <a:lstStyle/>
          <a:p>
            <a:pPr>
              <a:defRPr/>
            </a:pPr>
            <a:fld id="{6299CD93-E807-4037-BAF5-27E1CA9BB9B5}" type="slidenum">
              <a:rPr lang="en-US" smtClean="0"/>
              <a:pPr>
                <a:defRPr/>
              </a:pPr>
              <a:t>4</a:t>
            </a:fld>
            <a:endParaRPr lang="en-US"/>
          </a:p>
        </p:txBody>
      </p:sp>
      <p:sp>
        <p:nvSpPr>
          <p:cNvPr id="6" name="Text Box 5"/>
          <p:cNvSpPr txBox="1">
            <a:spLocks noChangeArrowheads="1"/>
          </p:cNvSpPr>
          <p:nvPr/>
        </p:nvSpPr>
        <p:spPr bwMode="auto">
          <a:xfrm>
            <a:off x="56704" y="1131132"/>
            <a:ext cx="9087296" cy="309958"/>
          </a:xfrm>
          <a:prstGeom prst="rect">
            <a:avLst/>
          </a:prstGeom>
          <a:solidFill>
            <a:schemeClr val="bg1"/>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① 顧客情報インポートや再リスト化などを行い、事前に発信リストを準備しておきます。</a:t>
            </a:r>
          </a:p>
        </p:txBody>
      </p:sp>
      <p:sp>
        <p:nvSpPr>
          <p:cNvPr id="7" name="Text Box 5"/>
          <p:cNvSpPr txBox="1">
            <a:spLocks noChangeArrowheads="1"/>
          </p:cNvSpPr>
          <p:nvPr/>
        </p:nvSpPr>
        <p:spPr bwMode="auto">
          <a:xfrm>
            <a:off x="56704" y="1804916"/>
            <a:ext cx="9087296" cy="525401"/>
          </a:xfrm>
          <a:prstGeom prst="rect">
            <a:avLst/>
          </a:prstGeom>
          <a:solidFill>
            <a:schemeClr val="bg1"/>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② 管理画面の自動発信設定画面より条件設定を行います。</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a:p>
            <a:pPr eaLnBrk="1" hangingPunct="1">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    また、プレディクティブ発信を行うオペレーターの作業モードを「オンラインモード」に設定しておきます。</a:t>
            </a:r>
          </a:p>
        </p:txBody>
      </p:sp>
      <p:sp>
        <p:nvSpPr>
          <p:cNvPr id="14" name="Text Box 5"/>
          <p:cNvSpPr txBox="1">
            <a:spLocks noChangeArrowheads="1"/>
          </p:cNvSpPr>
          <p:nvPr/>
        </p:nvSpPr>
        <p:spPr bwMode="auto">
          <a:xfrm>
            <a:off x="-26818" y="-15254"/>
            <a:ext cx="9279338" cy="371513"/>
          </a:xfrm>
          <a:prstGeom prst="rect">
            <a:avLst/>
          </a:prstGeom>
          <a:no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600" b="1" dirty="0">
                <a:latin typeface="HGP創英角ｺﾞｼｯｸUB" panose="020B0900000000000000" pitchFamily="50" charset="-128"/>
                <a:ea typeface="HGP創英角ｺﾞｼｯｸUB" panose="020B0900000000000000" pitchFamily="50" charset="-128"/>
              </a:rPr>
              <a:t>＜</a:t>
            </a:r>
            <a:r>
              <a:rPr lang="ja-JP" altLang="en-US" b="1" dirty="0">
                <a:latin typeface="HGP創英角ｺﾞｼｯｸUB" panose="020B0900000000000000" pitchFamily="50" charset="-128"/>
                <a:ea typeface="HGP創英角ｺﾞｼｯｸUB" panose="020B0900000000000000" pitchFamily="50" charset="-128"/>
              </a:rPr>
              <a:t>プレディクティブ発信実施時の設定について＞</a:t>
            </a:r>
          </a:p>
        </p:txBody>
      </p:sp>
      <p:sp>
        <p:nvSpPr>
          <p:cNvPr id="19" name="Text Box 5"/>
          <p:cNvSpPr txBox="1">
            <a:spLocks noChangeArrowheads="1"/>
          </p:cNvSpPr>
          <p:nvPr/>
        </p:nvSpPr>
        <p:spPr bwMode="auto">
          <a:xfrm>
            <a:off x="136719" y="6229888"/>
            <a:ext cx="8003221" cy="309958"/>
          </a:xfrm>
          <a:prstGeom prst="rect">
            <a:avLst/>
          </a:prstGeom>
          <a:solidFill>
            <a:schemeClr val="bg1"/>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rPr>
              <a:t>インポートしたリストは、発信リストの一覧画面より「発信開始」「発信停止」をコントロールします。</a:t>
            </a:r>
          </a:p>
        </p:txBody>
      </p:sp>
      <p:sp>
        <p:nvSpPr>
          <p:cNvPr id="21" name="Text Box 5"/>
          <p:cNvSpPr txBox="1">
            <a:spLocks noChangeArrowheads="1"/>
          </p:cNvSpPr>
          <p:nvPr/>
        </p:nvSpPr>
        <p:spPr bwMode="auto">
          <a:xfrm>
            <a:off x="3740" y="416392"/>
            <a:ext cx="9156780" cy="6115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20000"/>
              </a:lnSpc>
              <a:buClrTx/>
            </a:pPr>
            <a:r>
              <a:rPr lang="ja-JP" altLang="en-US" sz="1400" dirty="0">
                <a:solidFill>
                  <a:schemeClr val="tx1">
                    <a:lumMod val="75000"/>
                    <a:lumOff val="25000"/>
                  </a:schemeClr>
                </a:solidFill>
              </a:rPr>
              <a:t>プレディクティブ発信を使って架電する場合は、自動発信設定を行います。</a:t>
            </a:r>
            <a:endParaRPr lang="en-US" altLang="ja-JP" sz="1400" dirty="0">
              <a:solidFill>
                <a:schemeClr val="tx1">
                  <a:lumMod val="75000"/>
                  <a:lumOff val="25000"/>
                </a:schemeClr>
              </a:solidFill>
            </a:endParaRPr>
          </a:p>
          <a:p>
            <a:pPr eaLnBrk="1" hangingPunct="1">
              <a:lnSpc>
                <a:spcPct val="120000"/>
              </a:lnSpc>
              <a:buClrTx/>
            </a:pPr>
            <a:r>
              <a:rPr lang="ja-JP" altLang="en-US" sz="1400" dirty="0">
                <a:solidFill>
                  <a:schemeClr val="tx1">
                    <a:lumMod val="75000"/>
                    <a:lumOff val="25000"/>
                  </a:schemeClr>
                </a:solidFill>
              </a:rPr>
              <a:t>自動発信設定では、自動発信を行う</a:t>
            </a:r>
            <a:r>
              <a:rPr lang="en-US" altLang="ja-JP" sz="1400" dirty="0">
                <a:solidFill>
                  <a:schemeClr val="tx1">
                    <a:lumMod val="75000"/>
                    <a:lumOff val="25000"/>
                  </a:schemeClr>
                </a:solidFill>
              </a:rPr>
              <a:t>ACD</a:t>
            </a:r>
            <a:r>
              <a:rPr lang="ja-JP" altLang="en-US" sz="1400" dirty="0">
                <a:solidFill>
                  <a:schemeClr val="tx1">
                    <a:lumMod val="75000"/>
                    <a:lumOff val="25000"/>
                  </a:schemeClr>
                </a:solidFill>
              </a:rPr>
              <a:t>や発信時の倍率などを設定します。</a:t>
            </a:r>
          </a:p>
        </p:txBody>
      </p:sp>
      <p:pic>
        <p:nvPicPr>
          <p:cNvPr id="9219"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213420" y="2717180"/>
            <a:ext cx="4399431" cy="3196983"/>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9" name="正方形/長方形 8"/>
          <p:cNvSpPr/>
          <p:nvPr/>
        </p:nvSpPr>
        <p:spPr bwMode="auto">
          <a:xfrm>
            <a:off x="2762503" y="5013313"/>
            <a:ext cx="950506" cy="903969"/>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5" name="正方形/長方形 14"/>
          <p:cNvSpPr/>
          <p:nvPr/>
        </p:nvSpPr>
        <p:spPr bwMode="auto">
          <a:xfrm>
            <a:off x="1316400" y="3315257"/>
            <a:ext cx="950506" cy="162586"/>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 name="角丸四角形吹き出し 2"/>
          <p:cNvSpPr/>
          <p:nvPr/>
        </p:nvSpPr>
        <p:spPr bwMode="auto">
          <a:xfrm>
            <a:off x="1403648" y="5060752"/>
            <a:ext cx="1191823" cy="291854"/>
          </a:xfrm>
          <a:prstGeom prst="wedgeRoundRectCallout">
            <a:avLst>
              <a:gd name="adj1" fmla="val 60289"/>
              <a:gd name="adj2" fmla="val 86759"/>
              <a:gd name="adj3" fmla="val 16667"/>
            </a:avLst>
          </a:prstGeom>
          <a:solidFill>
            <a:srgbClr val="FFFF99"/>
          </a:solidFill>
          <a:ln w="9525" cap="flat" cmpd="sng" algn="ctr">
            <a:solidFill>
              <a:schemeClr val="tx1"/>
            </a:solidFill>
            <a:prstDash val="solid"/>
            <a:round/>
            <a:headEnd type="none" w="med" len="med"/>
            <a:tailEnd type="triangle" w="med" len="med"/>
          </a:ln>
          <a:effectLst/>
        </p:spPr>
        <p:txBody>
          <a:bodyPr vert="horz" wrap="none" lIns="90000" tIns="46800" rIns="90000" bIns="46800" numCol="1" rtlCol="0" anchor="ctr" anchorCtr="0" compatLnSpc="1">
            <a:prstTxWarp prst="textNoShape">
              <a:avLst/>
            </a:prstTxWarp>
            <a:spAutoFit/>
          </a:bodyPr>
          <a:lstStyle/>
          <a:p>
            <a:pPr algn="ctr"/>
            <a:r>
              <a:rPr lang="ja-JP" altLang="en-US" sz="1100" dirty="0">
                <a:solidFill>
                  <a:schemeClr val="tx1">
                    <a:lumMod val="75000"/>
                    <a:lumOff val="25000"/>
                  </a:schemeClr>
                </a:solidFill>
              </a:rPr>
              <a:t>発信倍率の設定</a:t>
            </a:r>
          </a:p>
        </p:txBody>
      </p:sp>
      <p:sp>
        <p:nvSpPr>
          <p:cNvPr id="17" name="角丸四角形吹き出し 16"/>
          <p:cNvSpPr/>
          <p:nvPr/>
        </p:nvSpPr>
        <p:spPr bwMode="auto">
          <a:xfrm>
            <a:off x="1927631" y="3716420"/>
            <a:ext cx="2256596" cy="291854"/>
          </a:xfrm>
          <a:prstGeom prst="wedgeRoundRectCallout">
            <a:avLst>
              <a:gd name="adj1" fmla="val -49854"/>
              <a:gd name="adj2" fmla="val -116503"/>
              <a:gd name="adj3" fmla="val 16667"/>
            </a:avLst>
          </a:prstGeom>
          <a:solidFill>
            <a:srgbClr val="FFFF99"/>
          </a:solidFill>
          <a:ln w="9525" cap="flat" cmpd="sng" algn="ctr">
            <a:solidFill>
              <a:schemeClr val="tx1"/>
            </a:solidFill>
            <a:prstDash val="solid"/>
            <a:round/>
            <a:headEnd type="none" w="med" len="med"/>
            <a:tailEnd type="triangle" w="med" len="med"/>
          </a:ln>
          <a:effectLst/>
        </p:spPr>
        <p:txBody>
          <a:bodyPr vert="horz" wrap="square" lIns="90000" tIns="46800" rIns="90000" bIns="46800" numCol="1" rtlCol="0" anchor="ctr" anchorCtr="0" compatLnSpc="1">
            <a:prstTxWarp prst="textNoShape">
              <a:avLst/>
            </a:prstTxWarp>
            <a:spAutoFit/>
          </a:bodyPr>
          <a:lstStyle/>
          <a:p>
            <a:pPr algn="ctr"/>
            <a:r>
              <a:rPr lang="ja-JP" altLang="en-US" sz="1100" dirty="0">
                <a:solidFill>
                  <a:schemeClr val="tx1">
                    <a:lumMod val="75000"/>
                    <a:lumOff val="25000"/>
                  </a:schemeClr>
                </a:solidFill>
              </a:rPr>
              <a:t>自動発信を行う</a:t>
            </a:r>
            <a:r>
              <a:rPr lang="en-US" altLang="ja-JP" sz="1100" dirty="0">
                <a:solidFill>
                  <a:schemeClr val="tx1">
                    <a:lumMod val="75000"/>
                    <a:lumOff val="25000"/>
                  </a:schemeClr>
                </a:solidFill>
              </a:rPr>
              <a:t>ACD</a:t>
            </a:r>
            <a:r>
              <a:rPr lang="ja-JP" altLang="en-US" sz="1100" dirty="0">
                <a:solidFill>
                  <a:schemeClr val="tx1">
                    <a:lumMod val="75000"/>
                    <a:lumOff val="25000"/>
                  </a:schemeClr>
                </a:solidFill>
              </a:rPr>
              <a:t>の設定</a:t>
            </a:r>
          </a:p>
        </p:txBody>
      </p:sp>
      <p:sp>
        <p:nvSpPr>
          <p:cNvPr id="16" name="Text Box 5"/>
          <p:cNvSpPr txBox="1">
            <a:spLocks noChangeArrowheads="1"/>
          </p:cNvSpPr>
          <p:nvPr/>
        </p:nvSpPr>
        <p:spPr bwMode="auto">
          <a:xfrm>
            <a:off x="126251" y="6113764"/>
            <a:ext cx="8196481" cy="548036"/>
          </a:xfrm>
          <a:prstGeom prst="rect">
            <a:avLst/>
          </a:prstGeom>
          <a:solidFill>
            <a:schemeClr val="accent1">
              <a:lumMod val="20000"/>
              <a:lumOff val="80000"/>
            </a:schemeClr>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30000"/>
              </a:lnSpc>
              <a:buClrTx/>
            </a:pPr>
            <a:r>
              <a:rPr lang="ja-JP" altLang="en-US" sz="1200" dirty="0"/>
              <a:t>プレディクティブ発信の設定手順は、「管理者向けサポート資料」にございます、「プレディクティブ設定手順書」をご参照下さい。</a:t>
            </a:r>
            <a:endParaRPr lang="en-US" altLang="ja-JP" sz="1200" dirty="0"/>
          </a:p>
          <a:p>
            <a:pPr eaLnBrk="1" hangingPunct="1">
              <a:lnSpc>
                <a:spcPct val="130000"/>
              </a:lnSpc>
              <a:buClrTx/>
            </a:pPr>
            <a:r>
              <a:rPr lang="en-US" altLang="ja-JP" sz="1200" dirty="0"/>
              <a:t>URL</a:t>
            </a:r>
            <a:r>
              <a:rPr lang="ja-JP" altLang="en-US" sz="1200" dirty="0"/>
              <a:t>：</a:t>
            </a:r>
            <a:r>
              <a:rPr lang="en-US" altLang="ja-JP" sz="1200" dirty="0">
                <a:hlinkClick r:id="rId3">
                  <a:extLst>
                    <a:ext uri="{A12FA001-AC4F-418D-AE19-62706E023703}">
                      <ahyp:hlinkClr xmlns:ahyp="http://schemas.microsoft.com/office/drawing/2018/hyperlinkcolor" val="tx"/>
                    </a:ext>
                  </a:extLst>
                </a:hlinkClick>
              </a:rPr>
              <a:t>https://www.bluebean365.jp/document/</a:t>
            </a:r>
            <a:endParaRPr lang="ja-JP" altLang="en-US" sz="1200" dirty="0"/>
          </a:p>
        </p:txBody>
      </p:sp>
      <p:pic>
        <p:nvPicPr>
          <p:cNvPr id="614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4912991" y="2715768"/>
            <a:ext cx="3037210" cy="644412"/>
          </a:xfrm>
          <a:prstGeom prst="rect">
            <a:avLst/>
          </a:prstGeom>
          <a:noFill/>
          <a:ln w="9525">
            <a:solidFill>
              <a:schemeClr val="bg1">
                <a:lumMod val="7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18" name="正方形/長方形 17"/>
          <p:cNvSpPr/>
          <p:nvPr/>
        </p:nvSpPr>
        <p:spPr bwMode="auto">
          <a:xfrm>
            <a:off x="5832540" y="2819669"/>
            <a:ext cx="864096" cy="162586"/>
          </a:xfrm>
          <a:prstGeom prst="rect">
            <a:avLst/>
          </a:prstGeom>
          <a:noFill/>
          <a:ln w="28575" cap="flat" cmpd="sng" algn="ctr">
            <a:solidFill>
              <a:srgbClr val="FF0000"/>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23" name="角丸四角形吹き出し 22"/>
          <p:cNvSpPr/>
          <p:nvPr/>
        </p:nvSpPr>
        <p:spPr bwMode="auto">
          <a:xfrm>
            <a:off x="6193981" y="3195922"/>
            <a:ext cx="1905822" cy="666425"/>
          </a:xfrm>
          <a:prstGeom prst="wedgeRoundRectCallout">
            <a:avLst>
              <a:gd name="adj1" fmla="val -49112"/>
              <a:gd name="adj2" fmla="val -74915"/>
              <a:gd name="adj3" fmla="val 16667"/>
            </a:avLst>
          </a:prstGeom>
          <a:solidFill>
            <a:srgbClr val="FFFF99"/>
          </a:solidFill>
          <a:ln w="9525" cap="flat" cmpd="sng" algn="ctr">
            <a:solidFill>
              <a:schemeClr val="tx1"/>
            </a:solidFill>
            <a:prstDash val="solid"/>
            <a:round/>
            <a:headEnd type="none" w="med" len="med"/>
            <a:tailEnd type="triangle" w="med" len="med"/>
          </a:ln>
          <a:effectLst/>
        </p:spPr>
        <p:txBody>
          <a:bodyPr vert="horz" wrap="none" lIns="90000" tIns="46800" rIns="90000" bIns="46800" numCol="1" rtlCol="0" anchor="ctr" anchorCtr="0" compatLnSpc="1">
            <a:prstTxWarp prst="textNoShape">
              <a:avLst/>
            </a:prstTxWarp>
            <a:spAutoFit/>
          </a:bodyPr>
          <a:lstStyle/>
          <a:p>
            <a:r>
              <a:rPr lang="ja-JP" altLang="en-US" sz="1100" dirty="0">
                <a:solidFill>
                  <a:schemeClr val="tx1">
                    <a:lumMod val="75000"/>
                    <a:lumOff val="25000"/>
                  </a:schemeClr>
                </a:solidFill>
              </a:rPr>
              <a:t>プレディクティブ発信を行う</a:t>
            </a:r>
            <a:endParaRPr lang="en-US" altLang="ja-JP" sz="1100" dirty="0">
              <a:solidFill>
                <a:schemeClr val="tx1">
                  <a:lumMod val="75000"/>
                  <a:lumOff val="25000"/>
                </a:schemeClr>
              </a:solidFill>
            </a:endParaRPr>
          </a:p>
          <a:p>
            <a:r>
              <a:rPr lang="ja-JP" altLang="en-US" sz="1100" dirty="0">
                <a:solidFill>
                  <a:schemeClr val="tx1">
                    <a:lumMod val="75000"/>
                    <a:lumOff val="25000"/>
                  </a:schemeClr>
                </a:solidFill>
              </a:rPr>
              <a:t>オペレーターの作業モードを</a:t>
            </a:r>
            <a:endParaRPr lang="en-US" altLang="ja-JP" sz="1100" dirty="0">
              <a:solidFill>
                <a:schemeClr val="tx1">
                  <a:lumMod val="75000"/>
                  <a:lumOff val="25000"/>
                </a:schemeClr>
              </a:solidFill>
            </a:endParaRPr>
          </a:p>
          <a:p>
            <a:r>
              <a:rPr lang="ja-JP" altLang="en-US" sz="1100" dirty="0">
                <a:solidFill>
                  <a:schemeClr val="tx1">
                    <a:lumMod val="75000"/>
                    <a:lumOff val="25000"/>
                  </a:schemeClr>
                </a:solidFill>
              </a:rPr>
              <a:t>「オンラインモード」に設定</a:t>
            </a:r>
          </a:p>
        </p:txBody>
      </p:sp>
      <p:sp>
        <p:nvSpPr>
          <p:cNvPr id="24" name="Text Box 5"/>
          <p:cNvSpPr txBox="1">
            <a:spLocks noChangeArrowheads="1"/>
          </p:cNvSpPr>
          <p:nvPr/>
        </p:nvSpPr>
        <p:spPr bwMode="auto">
          <a:xfrm>
            <a:off x="140574" y="2391801"/>
            <a:ext cx="1643459" cy="309958"/>
          </a:xfrm>
          <a:prstGeom prst="rect">
            <a:avLst/>
          </a:prstGeom>
          <a:solidFill>
            <a:schemeClr val="accent5">
              <a:lumMod val="20000"/>
              <a:lumOff val="80000"/>
            </a:schemeClr>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b="1" dirty="0"/>
              <a:t>■自動発信設定</a:t>
            </a:r>
          </a:p>
        </p:txBody>
      </p:sp>
      <p:sp>
        <p:nvSpPr>
          <p:cNvPr id="25" name="Text Box 5"/>
          <p:cNvSpPr txBox="1">
            <a:spLocks noChangeArrowheads="1"/>
          </p:cNvSpPr>
          <p:nvPr/>
        </p:nvSpPr>
        <p:spPr bwMode="auto">
          <a:xfrm>
            <a:off x="4861602" y="2391801"/>
            <a:ext cx="1835034" cy="309958"/>
          </a:xfrm>
          <a:prstGeom prst="rect">
            <a:avLst/>
          </a:prstGeom>
          <a:solidFill>
            <a:schemeClr val="accent5">
              <a:lumMod val="20000"/>
              <a:lumOff val="80000"/>
            </a:schemeClr>
          </a:solidFill>
          <a:ln>
            <a:noFill/>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b="1" dirty="0"/>
              <a:t>■オペレーター設定</a:t>
            </a:r>
          </a:p>
        </p:txBody>
      </p:sp>
      <p:sp>
        <p:nvSpPr>
          <p:cNvPr id="27" name="下矢印 26"/>
          <p:cNvSpPr/>
          <p:nvPr/>
        </p:nvSpPr>
        <p:spPr bwMode="auto">
          <a:xfrm>
            <a:off x="3464034" y="1486452"/>
            <a:ext cx="497949" cy="384953"/>
          </a:xfrm>
          <a:prstGeom prst="downArrow">
            <a:avLst/>
          </a:prstGeom>
          <a:solidFill>
            <a:schemeClr val="bg1">
              <a:lumMod val="50000"/>
            </a:scheme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621336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idx="12"/>
          </p:nvPr>
        </p:nvSpPr>
        <p:spPr/>
        <p:txBody>
          <a:bodyPr/>
          <a:lstStyle/>
          <a:p>
            <a:pPr>
              <a:defRPr/>
            </a:pPr>
            <a:fld id="{6299CD93-E807-4037-BAF5-27E1CA9BB9B5}" type="slidenum">
              <a:rPr lang="en-US" smtClean="0"/>
              <a:pPr>
                <a:defRPr/>
              </a:pPr>
              <a:t>5</a:t>
            </a:fld>
            <a:endParaRPr lang="en-US" dirty="0"/>
          </a:p>
        </p:txBody>
      </p:sp>
      <p:sp>
        <p:nvSpPr>
          <p:cNvPr id="25" name="Text Box 5"/>
          <p:cNvSpPr txBox="1">
            <a:spLocks noChangeArrowheads="1"/>
          </p:cNvSpPr>
          <p:nvPr/>
        </p:nvSpPr>
        <p:spPr bwMode="auto">
          <a:xfrm>
            <a:off x="-7620" y="386785"/>
            <a:ext cx="9151620" cy="3099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400" dirty="0">
                <a:solidFill>
                  <a:schemeClr val="tx1">
                    <a:lumMod val="75000"/>
                    <a:lumOff val="25000"/>
                  </a:schemeClr>
                </a:solidFill>
              </a:rPr>
              <a:t>発信リストは、業務の運用に応じて下記の管理方法が考えられます。</a:t>
            </a:r>
            <a:endParaRPr lang="en-US" altLang="ja-JP" sz="1400" dirty="0">
              <a:solidFill>
                <a:schemeClr val="tx1">
                  <a:lumMod val="75000"/>
                  <a:lumOff val="25000"/>
                </a:schemeClr>
              </a:solidFill>
            </a:endParaRPr>
          </a:p>
        </p:txBody>
      </p:sp>
      <p:sp>
        <p:nvSpPr>
          <p:cNvPr id="141" name="Text Box 5"/>
          <p:cNvSpPr txBox="1">
            <a:spLocks noChangeArrowheads="1"/>
          </p:cNvSpPr>
          <p:nvPr/>
        </p:nvSpPr>
        <p:spPr bwMode="auto">
          <a:xfrm>
            <a:off x="106831" y="6106379"/>
            <a:ext cx="8264577" cy="574646"/>
          </a:xfrm>
          <a:prstGeom prst="rect">
            <a:avLst/>
          </a:prstGeom>
          <a:solidFill>
            <a:schemeClr val="accent1">
              <a:lumMod val="20000"/>
              <a:lumOff val="80000"/>
            </a:schemeClr>
          </a:solidFill>
          <a:ln>
            <a:noFill/>
            <a:prstDash val="sysDash"/>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30000"/>
              </a:lnSpc>
              <a:buClrTx/>
            </a:pPr>
            <a:r>
              <a:rPr lang="ja-JP" altLang="en-US" sz="1200" dirty="0"/>
              <a:t>運用例） 一次架電（初回接触）と二次架電（後追い）で担当する</a:t>
            </a:r>
            <a:r>
              <a:rPr lang="en-US" altLang="ja-JP" sz="1200" dirty="0"/>
              <a:t>ACD</a:t>
            </a:r>
            <a:r>
              <a:rPr lang="ja-JP" altLang="en-US" sz="1200" dirty="0"/>
              <a:t>を分け、二次架電は一次架電で脈のあった顧客を</a:t>
            </a:r>
            <a:endParaRPr lang="en-US" altLang="ja-JP" sz="1200" dirty="0"/>
          </a:p>
          <a:p>
            <a:pPr eaLnBrk="1" hangingPunct="1">
              <a:lnSpc>
                <a:spcPct val="130000"/>
              </a:lnSpc>
              <a:buClrTx/>
            </a:pPr>
            <a:r>
              <a:rPr lang="ja-JP" altLang="en-US" sz="1200" dirty="0"/>
              <a:t>             「再リスト化」により絞り込み架電する、など</a:t>
            </a:r>
            <a:endParaRPr lang="en-US" altLang="ja-JP" sz="1200" dirty="0"/>
          </a:p>
        </p:txBody>
      </p:sp>
      <p:sp>
        <p:nvSpPr>
          <p:cNvPr id="34" name="Text Box 5"/>
          <p:cNvSpPr txBox="1">
            <a:spLocks noChangeArrowheads="1"/>
          </p:cNvSpPr>
          <p:nvPr/>
        </p:nvSpPr>
        <p:spPr bwMode="auto">
          <a:xfrm>
            <a:off x="119380" y="707772"/>
            <a:ext cx="4580554" cy="4176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① リストと</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ACD</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を一対一で紐づけて管理をする場合</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35" name="Text Box 5"/>
          <p:cNvSpPr txBox="1">
            <a:spLocks noChangeArrowheads="1"/>
          </p:cNvSpPr>
          <p:nvPr/>
        </p:nvSpPr>
        <p:spPr bwMode="auto">
          <a:xfrm>
            <a:off x="125872" y="1003021"/>
            <a:ext cx="9018130" cy="3758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ja-JP" altLang="en-US" sz="1200" dirty="0"/>
              <a:t>特定の</a:t>
            </a:r>
            <a:r>
              <a:rPr lang="en-US" altLang="ja-JP" sz="1200" dirty="0"/>
              <a:t>ACD</a:t>
            </a:r>
            <a:r>
              <a:rPr lang="ja-JP" altLang="en-US" sz="1200" dirty="0"/>
              <a:t>にログインすることで、決まったリストに架電  ⇒ </a:t>
            </a:r>
            <a:r>
              <a:rPr lang="en-US" altLang="ja-JP" sz="1200" dirty="0"/>
              <a:t>ACD</a:t>
            </a:r>
            <a:r>
              <a:rPr lang="ja-JP" altLang="en-US" sz="1200" dirty="0"/>
              <a:t>毎にリストを管理したい場合</a:t>
            </a:r>
            <a:endParaRPr lang="en-US" altLang="ja-JP" sz="1200" dirty="0"/>
          </a:p>
        </p:txBody>
      </p:sp>
      <p:grpSp>
        <p:nvGrpSpPr>
          <p:cNvPr id="16" name="グループ化 15"/>
          <p:cNvGrpSpPr/>
          <p:nvPr/>
        </p:nvGrpSpPr>
        <p:grpSpPr>
          <a:xfrm>
            <a:off x="137613" y="1412776"/>
            <a:ext cx="7090133" cy="832862"/>
            <a:chOff x="129146" y="1363535"/>
            <a:chExt cx="7090133" cy="832862"/>
          </a:xfrm>
        </p:grpSpPr>
        <p:sp>
          <p:nvSpPr>
            <p:cNvPr id="80" name="正方形/長方形 79"/>
            <p:cNvSpPr/>
            <p:nvPr/>
          </p:nvSpPr>
          <p:spPr bwMode="auto">
            <a:xfrm>
              <a:off x="129146" y="1363535"/>
              <a:ext cx="7090133" cy="832862"/>
            </a:xfrm>
            <a:prstGeom prst="rect">
              <a:avLst/>
            </a:prstGeom>
            <a:solidFill>
              <a:srgbClr val="FFFFCC"/>
            </a:solidFill>
            <a:ln w="9525" cap="flat" cmpd="sng" algn="ctr">
              <a:no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47" name="Text Box 5"/>
            <p:cNvSpPr txBox="1">
              <a:spLocks noChangeArrowheads="1"/>
            </p:cNvSpPr>
            <p:nvPr/>
          </p:nvSpPr>
          <p:spPr bwMode="auto">
            <a:xfrm>
              <a:off x="319710" y="1432051"/>
              <a:ext cx="1354954"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600" b="1" dirty="0">
                  <a:solidFill>
                    <a:srgbClr val="000000"/>
                  </a:solidFill>
                  <a:latin typeface="+mn-ea"/>
                  <a:ea typeface="+mn-ea"/>
                </a:rPr>
                <a:t>発信リスト</a:t>
              </a:r>
              <a:r>
                <a:rPr lang="en-US" altLang="ja-JP" sz="1600" b="1" dirty="0">
                  <a:solidFill>
                    <a:srgbClr val="000000"/>
                  </a:solidFill>
                  <a:latin typeface="+mn-ea"/>
                  <a:ea typeface="+mn-ea"/>
                </a:rPr>
                <a:t>A</a:t>
              </a:r>
              <a:endParaRPr lang="ja-JP" altLang="en-US" sz="1600" b="1" dirty="0">
                <a:solidFill>
                  <a:srgbClr val="000000"/>
                </a:solidFill>
                <a:latin typeface="+mn-ea"/>
                <a:ea typeface="+mn-ea"/>
              </a:endParaRPr>
            </a:p>
          </p:txBody>
        </p:sp>
        <p:sp>
          <p:nvSpPr>
            <p:cNvPr id="148" name="Text Box 5"/>
            <p:cNvSpPr txBox="1">
              <a:spLocks noChangeArrowheads="1"/>
            </p:cNvSpPr>
            <p:nvPr/>
          </p:nvSpPr>
          <p:spPr bwMode="auto">
            <a:xfrm>
              <a:off x="2574653" y="1451101"/>
              <a:ext cx="1242558"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en-US" altLang="ja-JP" sz="1600" b="1" dirty="0">
                  <a:solidFill>
                    <a:srgbClr val="000000"/>
                  </a:solidFill>
                  <a:latin typeface="+mn-ea"/>
                  <a:ea typeface="+mn-ea"/>
                </a:rPr>
                <a:t>ACD</a:t>
              </a:r>
              <a:r>
                <a:rPr lang="ja-JP" altLang="en-US" sz="1600" b="1" dirty="0">
                  <a:solidFill>
                    <a:srgbClr val="000000"/>
                  </a:solidFill>
                  <a:latin typeface="+mn-ea"/>
                  <a:ea typeface="+mn-ea"/>
                </a:rPr>
                <a:t>（</a:t>
              </a:r>
              <a:r>
                <a:rPr lang="en-US" altLang="ja-JP" sz="1600" b="1" dirty="0">
                  <a:solidFill>
                    <a:srgbClr val="000000"/>
                  </a:solidFill>
                  <a:latin typeface="+mn-ea"/>
                  <a:ea typeface="+mn-ea"/>
                </a:rPr>
                <a:t>8000</a:t>
              </a:r>
              <a:r>
                <a:rPr lang="ja-JP" altLang="en-US" sz="1600" b="1" dirty="0">
                  <a:solidFill>
                    <a:srgbClr val="000000"/>
                  </a:solidFill>
                  <a:latin typeface="+mn-ea"/>
                  <a:ea typeface="+mn-ea"/>
                </a:rPr>
                <a:t>）</a:t>
              </a:r>
            </a:p>
          </p:txBody>
        </p:sp>
        <p:sp>
          <p:nvSpPr>
            <p:cNvPr id="150" name="Text Box 5"/>
            <p:cNvSpPr txBox="1">
              <a:spLocks noChangeArrowheads="1"/>
            </p:cNvSpPr>
            <p:nvPr/>
          </p:nvSpPr>
          <p:spPr bwMode="auto">
            <a:xfrm>
              <a:off x="331418" y="1789083"/>
              <a:ext cx="1354954"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600" b="1" dirty="0">
                  <a:solidFill>
                    <a:srgbClr val="000000"/>
                  </a:solidFill>
                  <a:latin typeface="+mn-ea"/>
                  <a:ea typeface="+mn-ea"/>
                </a:rPr>
                <a:t>発信リスト</a:t>
              </a:r>
              <a:r>
                <a:rPr lang="en-US" altLang="ja-JP" sz="1600" b="1" dirty="0">
                  <a:solidFill>
                    <a:srgbClr val="000000"/>
                  </a:solidFill>
                  <a:latin typeface="+mn-ea"/>
                  <a:ea typeface="+mn-ea"/>
                </a:rPr>
                <a:t>B</a:t>
              </a:r>
              <a:endParaRPr lang="ja-JP" altLang="en-US" sz="1600" b="1" dirty="0">
                <a:solidFill>
                  <a:srgbClr val="000000"/>
                </a:solidFill>
                <a:latin typeface="+mn-ea"/>
                <a:ea typeface="+mn-ea"/>
              </a:endParaRPr>
            </a:p>
          </p:txBody>
        </p:sp>
        <p:sp>
          <p:nvSpPr>
            <p:cNvPr id="151" name="Text Box 5"/>
            <p:cNvSpPr txBox="1">
              <a:spLocks noChangeArrowheads="1"/>
            </p:cNvSpPr>
            <p:nvPr/>
          </p:nvSpPr>
          <p:spPr bwMode="auto">
            <a:xfrm>
              <a:off x="2574653" y="1790664"/>
              <a:ext cx="1242558"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en-US" altLang="ja-JP" sz="1600" b="1" dirty="0">
                  <a:solidFill>
                    <a:srgbClr val="000000"/>
                  </a:solidFill>
                  <a:latin typeface="+mn-ea"/>
                  <a:ea typeface="+mn-ea"/>
                </a:rPr>
                <a:t>ACD</a:t>
              </a:r>
              <a:r>
                <a:rPr lang="ja-JP" altLang="en-US" sz="1600" b="1" dirty="0">
                  <a:solidFill>
                    <a:srgbClr val="000000"/>
                  </a:solidFill>
                  <a:latin typeface="+mn-ea"/>
                  <a:ea typeface="+mn-ea"/>
                </a:rPr>
                <a:t>（</a:t>
              </a:r>
              <a:r>
                <a:rPr lang="en-US" altLang="ja-JP" sz="1600" b="1" dirty="0">
                  <a:solidFill>
                    <a:srgbClr val="000000"/>
                  </a:solidFill>
                  <a:latin typeface="+mn-ea"/>
                  <a:ea typeface="+mn-ea"/>
                </a:rPr>
                <a:t>8001</a:t>
              </a:r>
              <a:r>
                <a:rPr lang="ja-JP" altLang="en-US" sz="1600" b="1" dirty="0">
                  <a:solidFill>
                    <a:srgbClr val="000000"/>
                  </a:solidFill>
                  <a:latin typeface="+mn-ea"/>
                  <a:ea typeface="+mn-ea"/>
                </a:rPr>
                <a:t>）</a:t>
              </a:r>
            </a:p>
          </p:txBody>
        </p:sp>
        <p:grpSp>
          <p:nvGrpSpPr>
            <p:cNvPr id="3" name="グループ化 2"/>
            <p:cNvGrpSpPr/>
            <p:nvPr/>
          </p:nvGrpSpPr>
          <p:grpSpPr>
            <a:xfrm>
              <a:off x="4753823" y="1425540"/>
              <a:ext cx="1684759" cy="340735"/>
              <a:chOff x="3626371" y="1105164"/>
              <a:chExt cx="1684759" cy="340735"/>
            </a:xfrm>
          </p:grpSpPr>
          <p:graphicFrame>
            <p:nvGraphicFramePr>
              <p:cNvPr id="78" name="オブジェクト 77"/>
              <p:cNvGraphicFramePr>
                <a:graphicFrameLocks noChangeAspect="1"/>
              </p:cNvGraphicFramePr>
              <p:nvPr>
                <p:extLst>
                  <p:ext uri="{D42A27DB-BD31-4B8C-83A1-F6EECF244321}">
                    <p14:modId xmlns:p14="http://schemas.microsoft.com/office/powerpoint/2010/main" val="4253137164"/>
                  </p:ext>
                </p:extLst>
              </p:nvPr>
            </p:nvGraphicFramePr>
            <p:xfrm>
              <a:off x="3626371" y="1110583"/>
              <a:ext cx="252009" cy="330326"/>
            </p:xfrm>
            <a:graphic>
              <a:graphicData uri="http://schemas.openxmlformats.org/presentationml/2006/ole">
                <mc:AlternateContent xmlns:mc="http://schemas.openxmlformats.org/markup-compatibility/2006">
                  <mc:Choice xmlns:v="urn:schemas-microsoft-com:vml" Requires="v">
                    <p:oleObj name="Visio" r:id="rId2" imgW="593824" imgH="773847" progId="Visio.Drawing.11">
                      <p:embed/>
                    </p:oleObj>
                  </mc:Choice>
                  <mc:Fallback>
                    <p:oleObj name="Visio" r:id="rId2" imgW="593824" imgH="773847" progId="Visio.Drawing.11">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26371" y="1110583"/>
                            <a:ext cx="252009" cy="330326"/>
                          </a:xfrm>
                          <a:prstGeom prst="rect">
                            <a:avLst/>
                          </a:prstGeom>
                          <a:noFill/>
                          <a:ln>
                            <a:noFill/>
                          </a:ln>
                          <a:effectLst/>
                        </p:spPr>
                      </p:pic>
                    </p:oleObj>
                  </mc:Fallback>
                </mc:AlternateContent>
              </a:graphicData>
            </a:graphic>
          </p:graphicFrame>
          <p:sp>
            <p:nvSpPr>
              <p:cNvPr id="79" name="Text Box 5"/>
              <p:cNvSpPr txBox="1">
                <a:spLocks noChangeArrowheads="1"/>
              </p:cNvSpPr>
              <p:nvPr/>
            </p:nvSpPr>
            <p:spPr bwMode="auto">
              <a:xfrm>
                <a:off x="3895581" y="1105164"/>
                <a:ext cx="1415549"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600" b="1" dirty="0">
                    <a:solidFill>
                      <a:srgbClr val="000000"/>
                    </a:solidFill>
                    <a:latin typeface="+mn-ea"/>
                    <a:ea typeface="+mn-ea"/>
                  </a:rPr>
                  <a:t>オペレーター</a:t>
                </a:r>
                <a:r>
                  <a:rPr lang="en-US" altLang="ja-JP" sz="1600" b="1" dirty="0">
                    <a:solidFill>
                      <a:srgbClr val="000000"/>
                    </a:solidFill>
                    <a:latin typeface="+mn-ea"/>
                    <a:ea typeface="+mn-ea"/>
                  </a:rPr>
                  <a:t>1</a:t>
                </a:r>
                <a:endParaRPr lang="ja-JP" altLang="en-US" sz="1600" b="1" dirty="0">
                  <a:solidFill>
                    <a:srgbClr val="000000"/>
                  </a:solidFill>
                  <a:latin typeface="+mn-ea"/>
                  <a:ea typeface="+mn-ea"/>
                </a:endParaRPr>
              </a:p>
            </p:txBody>
          </p:sp>
        </p:grpSp>
        <p:grpSp>
          <p:nvGrpSpPr>
            <p:cNvPr id="6" name="グループ化 5"/>
            <p:cNvGrpSpPr/>
            <p:nvPr/>
          </p:nvGrpSpPr>
          <p:grpSpPr>
            <a:xfrm>
              <a:off x="1682716" y="1567720"/>
              <a:ext cx="928146" cy="123111"/>
              <a:chOff x="1784316" y="1455546"/>
              <a:chExt cx="928146" cy="123111"/>
            </a:xfrm>
            <a:solidFill>
              <a:srgbClr val="FFFFCC"/>
            </a:solidFill>
          </p:grpSpPr>
          <p:cxnSp>
            <p:nvCxnSpPr>
              <p:cNvPr id="145" name="直線矢印コネクタ 144"/>
              <p:cNvCxnSpPr/>
              <p:nvPr/>
            </p:nvCxnSpPr>
            <p:spPr bwMode="auto">
              <a:xfrm flipH="1">
                <a:off x="1784316" y="1519769"/>
                <a:ext cx="928146" cy="0"/>
              </a:xfrm>
              <a:prstGeom prst="straightConnector1">
                <a:avLst/>
              </a:prstGeom>
              <a:grp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9" name="Text Box 5"/>
              <p:cNvSpPr txBox="1">
                <a:spLocks noChangeArrowheads="1"/>
              </p:cNvSpPr>
              <p:nvPr/>
            </p:nvSpPr>
            <p:spPr bwMode="auto">
              <a:xfrm>
                <a:off x="2018967" y="1455546"/>
                <a:ext cx="502249" cy="123111"/>
              </a:xfrm>
              <a:prstGeom prst="rect">
                <a:avLst/>
              </a:prstGeom>
              <a:grp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発信開始</a:t>
                </a:r>
                <a:endParaRPr lang="en-US" altLang="ja-JP" sz="800" b="1" dirty="0">
                  <a:solidFill>
                    <a:srgbClr val="FF0000"/>
                  </a:solidFill>
                  <a:latin typeface="+mn-ea"/>
                  <a:ea typeface="+mn-ea"/>
                </a:endParaRPr>
              </a:p>
            </p:txBody>
          </p:sp>
        </p:grpSp>
        <p:grpSp>
          <p:nvGrpSpPr>
            <p:cNvPr id="95" name="グループ化 94"/>
            <p:cNvGrpSpPr/>
            <p:nvPr/>
          </p:nvGrpSpPr>
          <p:grpSpPr>
            <a:xfrm>
              <a:off x="1681365" y="1905895"/>
              <a:ext cx="928146" cy="123111"/>
              <a:chOff x="1784316" y="1455546"/>
              <a:chExt cx="928146" cy="123111"/>
            </a:xfrm>
            <a:solidFill>
              <a:srgbClr val="FFFFCC"/>
            </a:solidFill>
          </p:grpSpPr>
          <p:cxnSp>
            <p:nvCxnSpPr>
              <p:cNvPr id="97" name="直線矢印コネクタ 96"/>
              <p:cNvCxnSpPr/>
              <p:nvPr/>
            </p:nvCxnSpPr>
            <p:spPr bwMode="auto">
              <a:xfrm flipH="1">
                <a:off x="1784316" y="1519769"/>
                <a:ext cx="928146" cy="0"/>
              </a:xfrm>
              <a:prstGeom prst="straightConnector1">
                <a:avLst/>
              </a:prstGeom>
              <a:grp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9" name="Text Box 5"/>
              <p:cNvSpPr txBox="1">
                <a:spLocks noChangeArrowheads="1"/>
              </p:cNvSpPr>
              <p:nvPr/>
            </p:nvSpPr>
            <p:spPr bwMode="auto">
              <a:xfrm>
                <a:off x="2018967" y="1455546"/>
                <a:ext cx="502249" cy="123111"/>
              </a:xfrm>
              <a:prstGeom prst="rect">
                <a:avLst/>
              </a:prstGeom>
              <a:grp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発信開始</a:t>
                </a:r>
                <a:endParaRPr lang="en-US" altLang="ja-JP" sz="800" b="1" dirty="0">
                  <a:solidFill>
                    <a:srgbClr val="FF0000"/>
                  </a:solidFill>
                  <a:latin typeface="+mn-ea"/>
                  <a:ea typeface="+mn-ea"/>
                </a:endParaRPr>
              </a:p>
            </p:txBody>
          </p:sp>
        </p:grpSp>
        <p:grpSp>
          <p:nvGrpSpPr>
            <p:cNvPr id="90" name="グループ化 89"/>
            <p:cNvGrpSpPr/>
            <p:nvPr/>
          </p:nvGrpSpPr>
          <p:grpSpPr>
            <a:xfrm>
              <a:off x="3735556" y="1580667"/>
              <a:ext cx="928146" cy="123111"/>
              <a:chOff x="1784316" y="1455546"/>
              <a:chExt cx="928146" cy="123111"/>
            </a:xfrm>
            <a:solidFill>
              <a:srgbClr val="FFFFCC"/>
            </a:solidFill>
          </p:grpSpPr>
          <p:cxnSp>
            <p:nvCxnSpPr>
              <p:cNvPr id="101" name="直線矢印コネクタ 100"/>
              <p:cNvCxnSpPr/>
              <p:nvPr/>
            </p:nvCxnSpPr>
            <p:spPr bwMode="auto">
              <a:xfrm flipH="1">
                <a:off x="1784316" y="1519769"/>
                <a:ext cx="928146" cy="0"/>
              </a:xfrm>
              <a:prstGeom prst="straightConnector1">
                <a:avLst/>
              </a:prstGeom>
              <a:grp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 name="Text Box 5"/>
              <p:cNvSpPr txBox="1">
                <a:spLocks noChangeArrowheads="1"/>
              </p:cNvSpPr>
              <p:nvPr/>
            </p:nvSpPr>
            <p:spPr bwMode="auto">
              <a:xfrm>
                <a:off x="2018967" y="1455546"/>
                <a:ext cx="502249" cy="123111"/>
              </a:xfrm>
              <a:prstGeom prst="rect">
                <a:avLst/>
              </a:prstGeom>
              <a:grp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ログイン</a:t>
                </a:r>
                <a:endParaRPr lang="en-US" altLang="ja-JP" sz="800" b="1" dirty="0">
                  <a:solidFill>
                    <a:srgbClr val="FF0000"/>
                  </a:solidFill>
                  <a:latin typeface="+mn-ea"/>
                  <a:ea typeface="+mn-ea"/>
                </a:endParaRPr>
              </a:p>
            </p:txBody>
          </p:sp>
        </p:grpSp>
        <p:grpSp>
          <p:nvGrpSpPr>
            <p:cNvPr id="109" name="グループ化 108"/>
            <p:cNvGrpSpPr/>
            <p:nvPr/>
          </p:nvGrpSpPr>
          <p:grpSpPr>
            <a:xfrm>
              <a:off x="3735556" y="1918842"/>
              <a:ext cx="928146" cy="123111"/>
              <a:chOff x="1784316" y="1455546"/>
              <a:chExt cx="928146" cy="123111"/>
            </a:xfrm>
            <a:solidFill>
              <a:srgbClr val="FFFFCC"/>
            </a:solidFill>
          </p:grpSpPr>
          <p:cxnSp>
            <p:nvCxnSpPr>
              <p:cNvPr id="113" name="直線矢印コネクタ 112"/>
              <p:cNvCxnSpPr/>
              <p:nvPr/>
            </p:nvCxnSpPr>
            <p:spPr bwMode="auto">
              <a:xfrm flipH="1">
                <a:off x="1784316" y="1519769"/>
                <a:ext cx="928146" cy="0"/>
              </a:xfrm>
              <a:prstGeom prst="straightConnector1">
                <a:avLst/>
              </a:prstGeom>
              <a:grp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4" name="Text Box 5"/>
              <p:cNvSpPr txBox="1">
                <a:spLocks noChangeArrowheads="1"/>
              </p:cNvSpPr>
              <p:nvPr/>
            </p:nvSpPr>
            <p:spPr bwMode="auto">
              <a:xfrm>
                <a:off x="2018967" y="1455546"/>
                <a:ext cx="502249" cy="123111"/>
              </a:xfrm>
              <a:prstGeom prst="rect">
                <a:avLst/>
              </a:prstGeom>
              <a:grp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ログイン</a:t>
                </a:r>
                <a:endParaRPr lang="en-US" altLang="ja-JP" sz="800" b="1" dirty="0">
                  <a:solidFill>
                    <a:srgbClr val="FF0000"/>
                  </a:solidFill>
                  <a:latin typeface="+mn-ea"/>
                  <a:ea typeface="+mn-ea"/>
                </a:endParaRPr>
              </a:p>
            </p:txBody>
          </p:sp>
        </p:grpSp>
        <p:grpSp>
          <p:nvGrpSpPr>
            <p:cNvPr id="7" name="グループ化 6"/>
            <p:cNvGrpSpPr/>
            <p:nvPr/>
          </p:nvGrpSpPr>
          <p:grpSpPr>
            <a:xfrm>
              <a:off x="4753823" y="1806372"/>
              <a:ext cx="1688609" cy="353819"/>
              <a:chOff x="4626823" y="1507586"/>
              <a:chExt cx="1688609" cy="353819"/>
            </a:xfrm>
          </p:grpSpPr>
          <p:sp>
            <p:nvSpPr>
              <p:cNvPr id="84" name="Text Box 5"/>
              <p:cNvSpPr txBox="1">
                <a:spLocks noChangeArrowheads="1"/>
              </p:cNvSpPr>
              <p:nvPr/>
            </p:nvSpPr>
            <p:spPr bwMode="auto">
              <a:xfrm>
                <a:off x="4899883" y="1520670"/>
                <a:ext cx="1415549"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600" b="1" dirty="0">
                    <a:solidFill>
                      <a:srgbClr val="000000"/>
                    </a:solidFill>
                    <a:latin typeface="+mn-ea"/>
                    <a:ea typeface="+mn-ea"/>
                  </a:rPr>
                  <a:t>オペレーター</a:t>
                </a:r>
                <a:r>
                  <a:rPr lang="en-US" altLang="ja-JP" sz="1600" b="1" dirty="0">
                    <a:solidFill>
                      <a:srgbClr val="000000"/>
                    </a:solidFill>
                    <a:latin typeface="+mn-ea"/>
                    <a:ea typeface="+mn-ea"/>
                  </a:rPr>
                  <a:t>2</a:t>
                </a:r>
                <a:endParaRPr lang="ja-JP" altLang="en-US" sz="1600" b="1" dirty="0">
                  <a:solidFill>
                    <a:srgbClr val="000000"/>
                  </a:solidFill>
                  <a:latin typeface="+mn-ea"/>
                  <a:ea typeface="+mn-ea"/>
                </a:endParaRPr>
              </a:p>
            </p:txBody>
          </p:sp>
          <p:pic>
            <p:nvPicPr>
              <p:cNvPr id="117" name="図 1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6823" y="1507586"/>
                <a:ext cx="260848" cy="342000"/>
              </a:xfrm>
              <a:prstGeom prst="rect">
                <a:avLst/>
              </a:prstGeom>
            </p:spPr>
          </p:pic>
        </p:grpSp>
      </p:grpSp>
      <p:sp>
        <p:nvSpPr>
          <p:cNvPr id="42" name="Text Box 5"/>
          <p:cNvSpPr txBox="1">
            <a:spLocks noChangeArrowheads="1"/>
          </p:cNvSpPr>
          <p:nvPr/>
        </p:nvSpPr>
        <p:spPr bwMode="auto">
          <a:xfrm>
            <a:off x="124579" y="2235320"/>
            <a:ext cx="8321872" cy="4176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② 一つの</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ACD</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に複数のリストを紐づけ、発信リストの「発信開始」 「発信停止」ボタンで管理をする場合</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43" name="Text Box 5"/>
          <p:cNvSpPr txBox="1">
            <a:spLocks noChangeArrowheads="1"/>
          </p:cNvSpPr>
          <p:nvPr/>
        </p:nvSpPr>
        <p:spPr bwMode="auto">
          <a:xfrm>
            <a:off x="141203" y="2523733"/>
            <a:ext cx="9002797" cy="3758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ja-JP" altLang="en-US" sz="1200" dirty="0"/>
              <a:t>ログインする</a:t>
            </a:r>
            <a:r>
              <a:rPr lang="en-US" altLang="ja-JP" sz="1200" dirty="0"/>
              <a:t>ACD</a:t>
            </a:r>
            <a:r>
              <a:rPr lang="ja-JP" altLang="en-US" sz="1200" dirty="0"/>
              <a:t>は固定し、その日架電するリストだけを「発信状態」にする ⇒ 複数リストに架電するが</a:t>
            </a:r>
            <a:r>
              <a:rPr lang="en-US" altLang="ja-JP" sz="1200" dirty="0"/>
              <a:t>ACD</a:t>
            </a:r>
            <a:r>
              <a:rPr lang="ja-JP" altLang="en-US" sz="1200" dirty="0"/>
              <a:t>の数は増やしたくない場合</a:t>
            </a:r>
            <a:endParaRPr lang="en-US" altLang="ja-JP" sz="1200" dirty="0"/>
          </a:p>
        </p:txBody>
      </p:sp>
      <p:grpSp>
        <p:nvGrpSpPr>
          <p:cNvPr id="15" name="グループ化 14"/>
          <p:cNvGrpSpPr/>
          <p:nvPr/>
        </p:nvGrpSpPr>
        <p:grpSpPr>
          <a:xfrm>
            <a:off x="134722" y="2896832"/>
            <a:ext cx="7090133" cy="832862"/>
            <a:chOff x="134722" y="2879898"/>
            <a:chExt cx="7090133" cy="832862"/>
          </a:xfrm>
        </p:grpSpPr>
        <p:sp>
          <p:nvSpPr>
            <p:cNvPr id="100" name="正方形/長方形 99"/>
            <p:cNvSpPr/>
            <p:nvPr/>
          </p:nvSpPr>
          <p:spPr bwMode="auto">
            <a:xfrm>
              <a:off x="134722" y="2879898"/>
              <a:ext cx="7090133" cy="832862"/>
            </a:xfrm>
            <a:prstGeom prst="rect">
              <a:avLst/>
            </a:prstGeom>
            <a:solidFill>
              <a:srgbClr val="FFFFCC"/>
            </a:solidFill>
            <a:ln w="9525" cap="flat" cmpd="sng" algn="ctr">
              <a:no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36" name="Text Box 5"/>
            <p:cNvSpPr txBox="1">
              <a:spLocks noChangeArrowheads="1"/>
            </p:cNvSpPr>
            <p:nvPr/>
          </p:nvSpPr>
          <p:spPr bwMode="auto">
            <a:xfrm>
              <a:off x="419656" y="2939460"/>
              <a:ext cx="1259727"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600" b="1" dirty="0">
                  <a:solidFill>
                    <a:srgbClr val="FF0000"/>
                  </a:solidFill>
                  <a:latin typeface="+mn-ea"/>
                  <a:ea typeface="+mn-ea"/>
                </a:rPr>
                <a:t>発信リスト</a:t>
              </a:r>
              <a:r>
                <a:rPr lang="en-US" altLang="ja-JP" sz="1600" b="1" dirty="0">
                  <a:solidFill>
                    <a:srgbClr val="FF0000"/>
                  </a:solidFill>
                  <a:latin typeface="+mn-ea"/>
                  <a:ea typeface="+mn-ea"/>
                </a:rPr>
                <a:t>A</a:t>
              </a:r>
              <a:endParaRPr lang="ja-JP" altLang="en-US" sz="1600" b="1" dirty="0">
                <a:solidFill>
                  <a:srgbClr val="FF0000"/>
                </a:solidFill>
                <a:latin typeface="+mn-ea"/>
                <a:ea typeface="+mn-ea"/>
              </a:endParaRPr>
            </a:p>
          </p:txBody>
        </p:sp>
        <p:sp>
          <p:nvSpPr>
            <p:cNvPr id="37" name="Text Box 5"/>
            <p:cNvSpPr txBox="1">
              <a:spLocks noChangeArrowheads="1"/>
            </p:cNvSpPr>
            <p:nvPr/>
          </p:nvSpPr>
          <p:spPr bwMode="auto">
            <a:xfrm>
              <a:off x="2638251" y="3112234"/>
              <a:ext cx="1208245"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en-US" altLang="ja-JP" sz="1600" b="1" dirty="0">
                  <a:solidFill>
                    <a:srgbClr val="000000"/>
                  </a:solidFill>
                  <a:latin typeface="+mn-ea"/>
                  <a:ea typeface="+mn-ea"/>
                </a:rPr>
                <a:t>ACD</a:t>
              </a:r>
              <a:r>
                <a:rPr lang="ja-JP" altLang="en-US" sz="1600" b="1" dirty="0">
                  <a:solidFill>
                    <a:srgbClr val="000000"/>
                  </a:solidFill>
                  <a:latin typeface="+mn-ea"/>
                  <a:ea typeface="+mn-ea"/>
                </a:rPr>
                <a:t>（</a:t>
              </a:r>
              <a:r>
                <a:rPr lang="en-US" altLang="ja-JP" sz="1600" b="1" dirty="0">
                  <a:solidFill>
                    <a:srgbClr val="000000"/>
                  </a:solidFill>
                  <a:latin typeface="+mn-ea"/>
                  <a:ea typeface="+mn-ea"/>
                </a:rPr>
                <a:t>8000</a:t>
              </a:r>
              <a:r>
                <a:rPr lang="ja-JP" altLang="en-US" sz="1600" b="1" dirty="0">
                  <a:solidFill>
                    <a:srgbClr val="000000"/>
                  </a:solidFill>
                  <a:latin typeface="+mn-ea"/>
                  <a:ea typeface="+mn-ea"/>
                </a:rPr>
                <a:t>）</a:t>
              </a:r>
            </a:p>
          </p:txBody>
        </p:sp>
        <p:sp>
          <p:nvSpPr>
            <p:cNvPr id="38" name="Text Box 5"/>
            <p:cNvSpPr txBox="1">
              <a:spLocks noChangeArrowheads="1"/>
            </p:cNvSpPr>
            <p:nvPr/>
          </p:nvSpPr>
          <p:spPr bwMode="auto">
            <a:xfrm>
              <a:off x="419656" y="3318090"/>
              <a:ext cx="1259727"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600" dirty="0">
                  <a:solidFill>
                    <a:srgbClr val="000000"/>
                  </a:solidFill>
                  <a:latin typeface="+mn-ea"/>
                  <a:ea typeface="+mn-ea"/>
                </a:rPr>
                <a:t>発信リスト</a:t>
              </a:r>
              <a:r>
                <a:rPr lang="en-US" altLang="ja-JP" sz="1600" dirty="0">
                  <a:solidFill>
                    <a:srgbClr val="000000"/>
                  </a:solidFill>
                  <a:latin typeface="+mn-ea"/>
                  <a:ea typeface="+mn-ea"/>
                </a:rPr>
                <a:t>B</a:t>
              </a:r>
              <a:endParaRPr lang="ja-JP" altLang="en-US" sz="1600" dirty="0">
                <a:solidFill>
                  <a:srgbClr val="000000"/>
                </a:solidFill>
                <a:latin typeface="+mn-ea"/>
                <a:ea typeface="+mn-ea"/>
              </a:endParaRPr>
            </a:p>
          </p:txBody>
        </p:sp>
        <p:cxnSp>
          <p:nvCxnSpPr>
            <p:cNvPr id="12" name="直線矢印コネクタ 11"/>
            <p:cNvCxnSpPr>
              <a:endCxn id="36" idx="3"/>
            </p:cNvCxnSpPr>
            <p:nvPr/>
          </p:nvCxnSpPr>
          <p:spPr bwMode="auto">
            <a:xfrm flipH="1" flipV="1">
              <a:off x="1679383" y="3109828"/>
              <a:ext cx="951571" cy="151112"/>
            </a:xfrm>
            <a:prstGeom prst="straightConnector1">
              <a:avLst/>
            </a:prstGeom>
            <a:noFill/>
            <a:ln w="9525"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直線矢印コネクタ 44"/>
            <p:cNvCxnSpPr/>
            <p:nvPr/>
          </p:nvCxnSpPr>
          <p:spPr bwMode="auto">
            <a:xfrm flipH="1">
              <a:off x="1679384" y="3330790"/>
              <a:ext cx="951570" cy="208472"/>
            </a:xfrm>
            <a:prstGeom prst="straightConnector1">
              <a:avLst/>
            </a:prstGeom>
            <a:noFill/>
            <a:ln w="9525" cap="flat" cmpd="sng" algn="ctr">
              <a:solidFill>
                <a:schemeClr val="bg1">
                  <a:lumMod val="75000"/>
                </a:schemeClr>
              </a:solidFill>
              <a:prstDash val="sysDash"/>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8" name="グループ化 7"/>
            <p:cNvGrpSpPr/>
            <p:nvPr/>
          </p:nvGrpSpPr>
          <p:grpSpPr>
            <a:xfrm>
              <a:off x="4782259" y="3112784"/>
              <a:ext cx="1706535" cy="346944"/>
              <a:chOff x="3720474" y="3052375"/>
              <a:chExt cx="1706535" cy="346944"/>
            </a:xfrm>
          </p:grpSpPr>
          <p:sp>
            <p:nvSpPr>
              <p:cNvPr id="85" name="Text Box 5"/>
              <p:cNvSpPr txBox="1">
                <a:spLocks noChangeArrowheads="1"/>
              </p:cNvSpPr>
              <p:nvPr/>
            </p:nvSpPr>
            <p:spPr bwMode="auto">
              <a:xfrm>
                <a:off x="3939289" y="3052375"/>
                <a:ext cx="1487720"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600" b="1" dirty="0">
                    <a:solidFill>
                      <a:srgbClr val="000000"/>
                    </a:solidFill>
                    <a:latin typeface="+mn-ea"/>
                    <a:ea typeface="+mn-ea"/>
                  </a:rPr>
                  <a:t>オペレーター</a:t>
                </a:r>
                <a:r>
                  <a:rPr lang="en-US" altLang="ja-JP" sz="1600" b="1" dirty="0">
                    <a:solidFill>
                      <a:srgbClr val="000000"/>
                    </a:solidFill>
                    <a:latin typeface="+mn-ea"/>
                    <a:ea typeface="+mn-ea"/>
                  </a:rPr>
                  <a:t>1</a:t>
                </a:r>
                <a:endParaRPr lang="ja-JP" altLang="en-US" sz="1600" b="1" dirty="0">
                  <a:solidFill>
                    <a:srgbClr val="000000"/>
                  </a:solidFill>
                  <a:latin typeface="+mn-ea"/>
                  <a:ea typeface="+mn-ea"/>
                </a:endParaRPr>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3683545176"/>
                  </p:ext>
                </p:extLst>
              </p:nvPr>
            </p:nvGraphicFramePr>
            <p:xfrm>
              <a:off x="3720474" y="3069119"/>
              <a:ext cx="252413" cy="330200"/>
            </p:xfrm>
            <a:graphic>
              <a:graphicData uri="http://schemas.openxmlformats.org/presentationml/2006/ole">
                <mc:AlternateContent xmlns:mc="http://schemas.openxmlformats.org/markup-compatibility/2006">
                  <mc:Choice xmlns:v="urn:schemas-microsoft-com:vml" Requires="v">
                    <p:oleObj name="Visio" r:id="rId5" imgW="593824" imgH="773847" progId="Visio.Drawing.11">
                      <p:embed/>
                    </p:oleObj>
                  </mc:Choice>
                  <mc:Fallback>
                    <p:oleObj name="Visio" r:id="rId5" imgW="593824" imgH="773847" progId="Visio.Drawing.11">
                      <p:embed/>
                      <p:pic>
                        <p:nvPicPr>
                          <p:cNvPr id="0" name="オブジェクト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0474" y="3069119"/>
                            <a:ext cx="25241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04" name="Text Box 5"/>
            <p:cNvSpPr txBox="1">
              <a:spLocks noChangeArrowheads="1"/>
            </p:cNvSpPr>
            <p:nvPr/>
          </p:nvSpPr>
          <p:spPr bwMode="auto">
            <a:xfrm>
              <a:off x="1960250" y="3123581"/>
              <a:ext cx="485086"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発信開始</a:t>
              </a:r>
              <a:endParaRPr lang="en-US" altLang="ja-JP" sz="800" b="1" dirty="0">
                <a:solidFill>
                  <a:srgbClr val="FF0000"/>
                </a:solidFill>
                <a:latin typeface="+mn-ea"/>
                <a:ea typeface="+mn-ea"/>
              </a:endParaRPr>
            </a:p>
          </p:txBody>
        </p:sp>
        <p:sp>
          <p:nvSpPr>
            <p:cNvPr id="105" name="Text Box 5"/>
            <p:cNvSpPr txBox="1">
              <a:spLocks noChangeArrowheads="1"/>
            </p:cNvSpPr>
            <p:nvPr/>
          </p:nvSpPr>
          <p:spPr bwMode="auto">
            <a:xfrm>
              <a:off x="1948688" y="3403276"/>
              <a:ext cx="496648"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dirty="0">
                  <a:solidFill>
                    <a:srgbClr val="000000"/>
                  </a:solidFill>
                  <a:latin typeface="+mn-ea"/>
                  <a:ea typeface="+mn-ea"/>
                </a:rPr>
                <a:t>発信停止</a:t>
              </a:r>
              <a:endParaRPr lang="en-US" altLang="ja-JP" sz="800" dirty="0">
                <a:solidFill>
                  <a:srgbClr val="000000"/>
                </a:solidFill>
                <a:latin typeface="+mn-ea"/>
                <a:ea typeface="+mn-ea"/>
              </a:endParaRPr>
            </a:p>
          </p:txBody>
        </p:sp>
        <p:grpSp>
          <p:nvGrpSpPr>
            <p:cNvPr id="118" name="グループ化 117"/>
            <p:cNvGrpSpPr/>
            <p:nvPr/>
          </p:nvGrpSpPr>
          <p:grpSpPr>
            <a:xfrm>
              <a:off x="3783042" y="3234944"/>
              <a:ext cx="928146" cy="123111"/>
              <a:chOff x="1784316" y="1455546"/>
              <a:chExt cx="928146" cy="123111"/>
            </a:xfrm>
            <a:solidFill>
              <a:srgbClr val="FFFFCC"/>
            </a:solidFill>
          </p:grpSpPr>
          <p:cxnSp>
            <p:nvCxnSpPr>
              <p:cNvPr id="119" name="直線矢印コネクタ 118"/>
              <p:cNvCxnSpPr/>
              <p:nvPr/>
            </p:nvCxnSpPr>
            <p:spPr bwMode="auto">
              <a:xfrm flipH="1">
                <a:off x="1784316" y="1519769"/>
                <a:ext cx="928146" cy="0"/>
              </a:xfrm>
              <a:prstGeom prst="straightConnector1">
                <a:avLst/>
              </a:prstGeom>
              <a:grp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1" name="Text Box 5"/>
              <p:cNvSpPr txBox="1">
                <a:spLocks noChangeArrowheads="1"/>
              </p:cNvSpPr>
              <p:nvPr/>
            </p:nvSpPr>
            <p:spPr bwMode="auto">
              <a:xfrm>
                <a:off x="2018967" y="1455546"/>
                <a:ext cx="502249" cy="123111"/>
              </a:xfrm>
              <a:prstGeom prst="rect">
                <a:avLst/>
              </a:prstGeom>
              <a:grp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ログイン</a:t>
                </a:r>
                <a:endParaRPr lang="en-US" altLang="ja-JP" sz="800" b="1" dirty="0">
                  <a:solidFill>
                    <a:srgbClr val="FF0000"/>
                  </a:solidFill>
                  <a:latin typeface="+mn-ea"/>
                  <a:ea typeface="+mn-ea"/>
                </a:endParaRPr>
              </a:p>
            </p:txBody>
          </p:sp>
        </p:grpSp>
      </p:grpSp>
      <p:sp>
        <p:nvSpPr>
          <p:cNvPr id="103" name="正方形/長方形 102"/>
          <p:cNvSpPr/>
          <p:nvPr/>
        </p:nvSpPr>
        <p:spPr bwMode="auto">
          <a:xfrm>
            <a:off x="125205" y="4352820"/>
            <a:ext cx="8246203" cy="1676935"/>
          </a:xfrm>
          <a:prstGeom prst="rect">
            <a:avLst/>
          </a:prstGeom>
          <a:solidFill>
            <a:srgbClr val="FFFFCC"/>
          </a:solidFill>
          <a:ln w="9525" cap="flat" cmpd="sng" algn="ctr">
            <a:no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59" name="Text Box 5"/>
          <p:cNvSpPr txBox="1">
            <a:spLocks noChangeArrowheads="1"/>
          </p:cNvSpPr>
          <p:nvPr/>
        </p:nvSpPr>
        <p:spPr bwMode="auto">
          <a:xfrm>
            <a:off x="1276524" y="5048558"/>
            <a:ext cx="1224525"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en-US" altLang="ja-JP" sz="1600" b="1" dirty="0">
                <a:solidFill>
                  <a:srgbClr val="FF0000"/>
                </a:solidFill>
                <a:latin typeface="+mn-ea"/>
                <a:ea typeface="+mn-ea"/>
              </a:rPr>
              <a:t>ACD</a:t>
            </a:r>
            <a:r>
              <a:rPr lang="ja-JP" altLang="en-US" sz="1600" b="1" dirty="0">
                <a:solidFill>
                  <a:srgbClr val="FF0000"/>
                </a:solidFill>
                <a:latin typeface="+mn-ea"/>
                <a:ea typeface="+mn-ea"/>
              </a:rPr>
              <a:t>（</a:t>
            </a:r>
            <a:r>
              <a:rPr lang="en-US" altLang="ja-JP" sz="1600" b="1" dirty="0">
                <a:solidFill>
                  <a:srgbClr val="FF0000"/>
                </a:solidFill>
                <a:latin typeface="+mn-ea"/>
                <a:ea typeface="+mn-ea"/>
              </a:rPr>
              <a:t>8000</a:t>
            </a:r>
            <a:r>
              <a:rPr lang="ja-JP" altLang="en-US" sz="1600" b="1" dirty="0">
                <a:solidFill>
                  <a:srgbClr val="FF0000"/>
                </a:solidFill>
                <a:latin typeface="+mn-ea"/>
                <a:ea typeface="+mn-ea"/>
              </a:rPr>
              <a:t>）</a:t>
            </a:r>
          </a:p>
        </p:txBody>
      </p:sp>
      <p:sp>
        <p:nvSpPr>
          <p:cNvPr id="64" name="Text Box 5"/>
          <p:cNvSpPr txBox="1">
            <a:spLocks noChangeArrowheads="1"/>
          </p:cNvSpPr>
          <p:nvPr/>
        </p:nvSpPr>
        <p:spPr bwMode="auto">
          <a:xfrm>
            <a:off x="125036" y="3696408"/>
            <a:ext cx="4580554" cy="41767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③ </a:t>
            </a:r>
            <a:r>
              <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ACD</a:t>
            </a:r>
            <a:r>
              <a:rPr lang="ja-JP" altLang="en-US"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rPr>
              <a:t>とリストの両方で管理する場合</a:t>
            </a:r>
            <a:endParaRPr lang="en-US" altLang="ja-JP" sz="1400" dirty="0">
              <a:solidFill>
                <a:schemeClr val="tx1">
                  <a:lumMod val="75000"/>
                  <a:lumOff val="25000"/>
                </a:schemeClr>
              </a:solidFill>
              <a:latin typeface="HGP創英角ｺﾞｼｯｸUB" panose="020B0900000000000000" pitchFamily="50" charset="-128"/>
              <a:ea typeface="HGP創英角ｺﾞｼｯｸUB" panose="020B0900000000000000" pitchFamily="50" charset="-128"/>
            </a:endParaRPr>
          </a:p>
        </p:txBody>
      </p:sp>
      <p:sp>
        <p:nvSpPr>
          <p:cNvPr id="69" name="Text Box 5"/>
          <p:cNvSpPr txBox="1">
            <a:spLocks noChangeArrowheads="1"/>
          </p:cNvSpPr>
          <p:nvPr/>
        </p:nvSpPr>
        <p:spPr bwMode="auto">
          <a:xfrm>
            <a:off x="309157" y="5597130"/>
            <a:ext cx="3479139"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600" b="1" dirty="0">
                <a:solidFill>
                  <a:srgbClr val="FF0000"/>
                </a:solidFill>
                <a:latin typeface="+mn-ea"/>
                <a:ea typeface="+mn-ea"/>
              </a:rPr>
              <a:t>発信リスト</a:t>
            </a:r>
            <a:r>
              <a:rPr lang="en-US" altLang="ja-JP" sz="1600" b="1" dirty="0">
                <a:solidFill>
                  <a:srgbClr val="FF0000"/>
                </a:solidFill>
                <a:latin typeface="+mn-ea"/>
                <a:ea typeface="+mn-ea"/>
              </a:rPr>
              <a:t>A</a:t>
            </a:r>
            <a:r>
              <a:rPr lang="ja-JP" altLang="en-US" sz="1600" b="1" dirty="0">
                <a:solidFill>
                  <a:srgbClr val="000000"/>
                </a:solidFill>
                <a:latin typeface="+mn-ea"/>
                <a:ea typeface="+mn-ea"/>
              </a:rPr>
              <a:t>　　　　　　　　</a:t>
            </a:r>
            <a:r>
              <a:rPr lang="ja-JP" altLang="en-US" sz="1600" dirty="0">
                <a:solidFill>
                  <a:schemeClr val="tx1">
                    <a:lumMod val="75000"/>
                    <a:lumOff val="25000"/>
                  </a:schemeClr>
                </a:solidFill>
                <a:latin typeface="+mn-ea"/>
              </a:rPr>
              <a:t>発信リスト</a:t>
            </a:r>
            <a:r>
              <a:rPr lang="en-US" altLang="ja-JP" sz="1600" dirty="0">
                <a:solidFill>
                  <a:schemeClr val="tx1">
                    <a:lumMod val="75000"/>
                    <a:lumOff val="25000"/>
                  </a:schemeClr>
                </a:solidFill>
                <a:latin typeface="+mn-ea"/>
              </a:rPr>
              <a:t>B</a:t>
            </a:r>
            <a:endParaRPr lang="ja-JP" altLang="en-US" sz="1600" dirty="0">
              <a:solidFill>
                <a:schemeClr val="tx1">
                  <a:lumMod val="75000"/>
                  <a:lumOff val="25000"/>
                </a:schemeClr>
              </a:solidFill>
              <a:latin typeface="+mn-ea"/>
            </a:endParaRPr>
          </a:p>
        </p:txBody>
      </p:sp>
      <p:cxnSp>
        <p:nvCxnSpPr>
          <p:cNvPr id="91" name="直線矢印コネクタ 90"/>
          <p:cNvCxnSpPr/>
          <p:nvPr/>
        </p:nvCxnSpPr>
        <p:spPr bwMode="auto">
          <a:xfrm flipH="1">
            <a:off x="846032" y="5432095"/>
            <a:ext cx="756624" cy="195515"/>
          </a:xfrm>
          <a:prstGeom prst="straightConnector1">
            <a:avLst/>
          </a:prstGeom>
          <a:noFill/>
          <a:ln w="9525"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6" name="直線矢印コネクタ 95"/>
          <p:cNvCxnSpPr/>
          <p:nvPr/>
        </p:nvCxnSpPr>
        <p:spPr bwMode="auto">
          <a:xfrm>
            <a:off x="2138021" y="5427817"/>
            <a:ext cx="760779" cy="199793"/>
          </a:xfrm>
          <a:prstGeom prst="straightConnector1">
            <a:avLst/>
          </a:prstGeom>
          <a:noFill/>
          <a:ln w="9525" cap="flat" cmpd="sng" algn="ctr">
            <a:solidFill>
              <a:schemeClr val="bg1">
                <a:lumMod val="75000"/>
              </a:schemeClr>
            </a:solidFill>
            <a:prstDash val="sysDash"/>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6" name="Text Box 5"/>
          <p:cNvSpPr txBox="1">
            <a:spLocks noChangeArrowheads="1"/>
          </p:cNvSpPr>
          <p:nvPr/>
        </p:nvSpPr>
        <p:spPr bwMode="auto">
          <a:xfrm>
            <a:off x="4850913" y="5048558"/>
            <a:ext cx="1224525"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en-US" altLang="ja-JP" sz="1600" b="1" dirty="0">
                <a:solidFill>
                  <a:schemeClr val="tx1">
                    <a:lumMod val="75000"/>
                    <a:lumOff val="25000"/>
                  </a:schemeClr>
                </a:solidFill>
                <a:latin typeface="+mn-ea"/>
                <a:ea typeface="+mn-ea"/>
              </a:rPr>
              <a:t>ACD</a:t>
            </a:r>
            <a:r>
              <a:rPr lang="ja-JP" altLang="en-US" sz="1600" b="1" dirty="0">
                <a:solidFill>
                  <a:schemeClr val="tx1">
                    <a:lumMod val="75000"/>
                    <a:lumOff val="25000"/>
                  </a:schemeClr>
                </a:solidFill>
                <a:latin typeface="+mn-ea"/>
                <a:ea typeface="+mn-ea"/>
              </a:rPr>
              <a:t>（</a:t>
            </a:r>
            <a:r>
              <a:rPr lang="en-US" altLang="ja-JP" sz="1600" b="1" dirty="0">
                <a:solidFill>
                  <a:schemeClr val="tx1">
                    <a:lumMod val="75000"/>
                    <a:lumOff val="25000"/>
                  </a:schemeClr>
                </a:solidFill>
                <a:latin typeface="+mn-ea"/>
                <a:ea typeface="+mn-ea"/>
              </a:rPr>
              <a:t>8001</a:t>
            </a:r>
            <a:r>
              <a:rPr lang="ja-JP" altLang="en-US" sz="1600" b="1" dirty="0">
                <a:solidFill>
                  <a:schemeClr val="tx1">
                    <a:lumMod val="75000"/>
                    <a:lumOff val="25000"/>
                  </a:schemeClr>
                </a:solidFill>
                <a:latin typeface="+mn-ea"/>
                <a:ea typeface="+mn-ea"/>
              </a:rPr>
              <a:t>）</a:t>
            </a:r>
          </a:p>
        </p:txBody>
      </p:sp>
      <p:sp>
        <p:nvSpPr>
          <p:cNvPr id="107" name="Text Box 5"/>
          <p:cNvSpPr txBox="1">
            <a:spLocks noChangeArrowheads="1"/>
          </p:cNvSpPr>
          <p:nvPr/>
        </p:nvSpPr>
        <p:spPr bwMode="auto">
          <a:xfrm>
            <a:off x="3883546" y="5597129"/>
            <a:ext cx="3335733" cy="340735"/>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sz="1600" dirty="0">
                <a:solidFill>
                  <a:schemeClr val="tx1">
                    <a:lumMod val="75000"/>
                    <a:lumOff val="25000"/>
                  </a:schemeClr>
                </a:solidFill>
                <a:latin typeface="+mn-ea"/>
                <a:ea typeface="+mn-ea"/>
              </a:rPr>
              <a:t>発信リスト</a:t>
            </a:r>
            <a:r>
              <a:rPr lang="en-US" altLang="ja-JP" sz="1600" dirty="0">
                <a:solidFill>
                  <a:schemeClr val="tx1">
                    <a:lumMod val="75000"/>
                    <a:lumOff val="25000"/>
                  </a:schemeClr>
                </a:solidFill>
                <a:latin typeface="+mn-ea"/>
                <a:ea typeface="+mn-ea"/>
              </a:rPr>
              <a:t>C</a:t>
            </a:r>
            <a:r>
              <a:rPr lang="ja-JP" altLang="en-US" sz="1600" dirty="0">
                <a:solidFill>
                  <a:schemeClr val="tx1">
                    <a:lumMod val="75000"/>
                    <a:lumOff val="25000"/>
                  </a:schemeClr>
                </a:solidFill>
                <a:latin typeface="+mn-ea"/>
                <a:ea typeface="+mn-ea"/>
              </a:rPr>
              <a:t>　　　　　　　 </a:t>
            </a:r>
            <a:r>
              <a:rPr lang="ja-JP" altLang="en-US" sz="1600" dirty="0">
                <a:solidFill>
                  <a:schemeClr val="tx1">
                    <a:lumMod val="75000"/>
                    <a:lumOff val="25000"/>
                  </a:schemeClr>
                </a:solidFill>
                <a:latin typeface="+mn-ea"/>
              </a:rPr>
              <a:t>発信リスト</a:t>
            </a:r>
            <a:r>
              <a:rPr lang="en-US" altLang="ja-JP" sz="1600" dirty="0">
                <a:solidFill>
                  <a:schemeClr val="tx1">
                    <a:lumMod val="75000"/>
                    <a:lumOff val="25000"/>
                  </a:schemeClr>
                </a:solidFill>
                <a:latin typeface="+mn-ea"/>
              </a:rPr>
              <a:t>D</a:t>
            </a:r>
            <a:endParaRPr lang="ja-JP" altLang="en-US" sz="1600" dirty="0">
              <a:solidFill>
                <a:schemeClr val="tx1">
                  <a:lumMod val="75000"/>
                  <a:lumOff val="25000"/>
                </a:schemeClr>
              </a:solidFill>
              <a:latin typeface="+mn-ea"/>
            </a:endParaRPr>
          </a:p>
        </p:txBody>
      </p:sp>
      <p:cxnSp>
        <p:nvCxnSpPr>
          <p:cNvPr id="108" name="直線矢印コネクタ 107"/>
          <p:cNvCxnSpPr/>
          <p:nvPr/>
        </p:nvCxnSpPr>
        <p:spPr bwMode="auto">
          <a:xfrm flipH="1">
            <a:off x="4420421" y="5432094"/>
            <a:ext cx="756624" cy="195515"/>
          </a:xfrm>
          <a:prstGeom prst="straightConnector1">
            <a:avLst/>
          </a:prstGeom>
          <a:noFill/>
          <a:ln w="9525" cap="flat" cmpd="sng" algn="ctr">
            <a:solidFill>
              <a:schemeClr val="bg1">
                <a:lumMod val="75000"/>
              </a:schemeClr>
            </a:solidFill>
            <a:prstDash val="sysDash"/>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0" name="直線矢印コネクタ 109"/>
          <p:cNvCxnSpPr/>
          <p:nvPr/>
        </p:nvCxnSpPr>
        <p:spPr bwMode="auto">
          <a:xfrm>
            <a:off x="5712410" y="5427816"/>
            <a:ext cx="760779" cy="199793"/>
          </a:xfrm>
          <a:prstGeom prst="straightConnector1">
            <a:avLst/>
          </a:prstGeom>
          <a:noFill/>
          <a:ln w="9525" cap="flat" cmpd="sng" algn="ctr">
            <a:solidFill>
              <a:schemeClr val="bg1">
                <a:lumMod val="75000"/>
              </a:schemeClr>
            </a:solidFill>
            <a:prstDash val="sysDash"/>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aphicFrame>
        <p:nvGraphicFramePr>
          <p:cNvPr id="111" name="オブジェクト 110"/>
          <p:cNvGraphicFramePr>
            <a:graphicFrameLocks noChangeAspect="1"/>
          </p:cNvGraphicFramePr>
          <p:nvPr>
            <p:extLst>
              <p:ext uri="{D42A27DB-BD31-4B8C-83A1-F6EECF244321}">
                <p14:modId xmlns:p14="http://schemas.microsoft.com/office/powerpoint/2010/main" val="3683840021"/>
              </p:ext>
            </p:extLst>
          </p:nvPr>
        </p:nvGraphicFramePr>
        <p:xfrm>
          <a:off x="3505279" y="4825969"/>
          <a:ext cx="516430" cy="676921"/>
        </p:xfrm>
        <a:graphic>
          <a:graphicData uri="http://schemas.openxmlformats.org/presentationml/2006/ole">
            <mc:AlternateContent xmlns:mc="http://schemas.openxmlformats.org/markup-compatibility/2006">
              <mc:Choice xmlns:v="urn:schemas-microsoft-com:vml" Requires="v">
                <p:oleObj name="Visio" r:id="rId6" imgW="593824" imgH="773847" progId="Visio.Drawing.11">
                  <p:embed/>
                </p:oleObj>
              </mc:Choice>
              <mc:Fallback>
                <p:oleObj name="Visio" r:id="rId6" imgW="593824" imgH="773847" progId="Visio.Drawing.11">
                  <p:embed/>
                  <p:pic>
                    <p:nvPicPr>
                      <p:cNvPr id="0" name="Object 4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79" y="4825969"/>
                        <a:ext cx="516430" cy="676921"/>
                      </a:xfrm>
                      <a:prstGeom prst="rect">
                        <a:avLst/>
                      </a:prstGeom>
                      <a:noFill/>
                      <a:ln>
                        <a:noFill/>
                      </a:ln>
                      <a:effectLst/>
                    </p:spPr>
                  </p:pic>
                </p:oleObj>
              </mc:Fallback>
            </mc:AlternateContent>
          </a:graphicData>
        </a:graphic>
      </p:graphicFrame>
      <p:cxnSp>
        <p:nvCxnSpPr>
          <p:cNvPr id="120" name="直線矢印コネクタ 119"/>
          <p:cNvCxnSpPr>
            <a:endCxn id="59" idx="3"/>
          </p:cNvCxnSpPr>
          <p:nvPr/>
        </p:nvCxnSpPr>
        <p:spPr bwMode="auto">
          <a:xfrm flipH="1">
            <a:off x="2501049" y="4848422"/>
            <a:ext cx="988312" cy="370504"/>
          </a:xfrm>
          <a:prstGeom prst="straightConnector1">
            <a:avLst/>
          </a:prstGeom>
          <a:noFill/>
          <a:ln w="9525"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4" name="直線矢印コネクタ 123"/>
          <p:cNvCxnSpPr>
            <a:endCxn id="106" idx="1"/>
          </p:cNvCxnSpPr>
          <p:nvPr/>
        </p:nvCxnSpPr>
        <p:spPr bwMode="auto">
          <a:xfrm>
            <a:off x="3979508" y="4830687"/>
            <a:ext cx="871405" cy="388239"/>
          </a:xfrm>
          <a:prstGeom prst="straightConnector1">
            <a:avLst/>
          </a:prstGeom>
          <a:noFill/>
          <a:ln w="9525" cap="flat" cmpd="sng" algn="ctr">
            <a:solidFill>
              <a:schemeClr val="bg1">
                <a:lumMod val="75000"/>
              </a:schemeClr>
            </a:solidFill>
            <a:prstDash val="sysDash"/>
            <a:round/>
            <a:headEnd type="none" w="med" len="med"/>
            <a:tailEnd type="arrow"/>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0" name="Text Box 5"/>
          <p:cNvSpPr txBox="1">
            <a:spLocks noChangeArrowheads="1"/>
          </p:cNvSpPr>
          <p:nvPr/>
        </p:nvSpPr>
        <p:spPr bwMode="auto">
          <a:xfrm>
            <a:off x="2893991" y="4937850"/>
            <a:ext cx="375347"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dirty="0">
                <a:solidFill>
                  <a:srgbClr val="FF0000"/>
                </a:solidFill>
                <a:latin typeface="+mn-ea"/>
                <a:ea typeface="+mn-ea"/>
              </a:rPr>
              <a:t>ログイン</a:t>
            </a:r>
            <a:endParaRPr lang="en-US" altLang="ja-JP" sz="800" dirty="0">
              <a:solidFill>
                <a:srgbClr val="FF0000"/>
              </a:solidFill>
              <a:latin typeface="+mn-ea"/>
              <a:ea typeface="+mn-ea"/>
            </a:endParaRPr>
          </a:p>
        </p:txBody>
      </p:sp>
      <p:grpSp>
        <p:nvGrpSpPr>
          <p:cNvPr id="11" name="グループ化 10"/>
          <p:cNvGrpSpPr/>
          <p:nvPr/>
        </p:nvGrpSpPr>
        <p:grpSpPr>
          <a:xfrm>
            <a:off x="5434595" y="4386322"/>
            <a:ext cx="3042612" cy="656404"/>
            <a:chOff x="5265261" y="4387169"/>
            <a:chExt cx="3042612" cy="656404"/>
          </a:xfrm>
        </p:grpSpPr>
        <p:sp>
          <p:nvSpPr>
            <p:cNvPr id="155" name="四角形吹き出し 154"/>
            <p:cNvSpPr/>
            <p:nvPr/>
          </p:nvSpPr>
          <p:spPr bwMode="auto">
            <a:xfrm>
              <a:off x="5265261" y="4387169"/>
              <a:ext cx="2907139" cy="656404"/>
            </a:xfrm>
            <a:prstGeom prst="wedgeRectCallout">
              <a:avLst>
                <a:gd name="adj1" fmla="val -37143"/>
                <a:gd name="adj2" fmla="val 61574"/>
              </a:avLst>
            </a:prstGeom>
            <a:solidFill>
              <a:schemeClr val="bg1"/>
            </a:solidFill>
            <a:ln w="9525" cap="flat" cmpd="sng" algn="ctr">
              <a:solidFill>
                <a:schemeClr val="tx1">
                  <a:lumMod val="75000"/>
                  <a:lumOff val="25000"/>
                </a:schemeClr>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58" name="Text Box 5"/>
            <p:cNvSpPr txBox="1">
              <a:spLocks noChangeArrowheads="1"/>
            </p:cNvSpPr>
            <p:nvPr/>
          </p:nvSpPr>
          <p:spPr bwMode="auto">
            <a:xfrm>
              <a:off x="5271733" y="4466887"/>
              <a:ext cx="3036140" cy="500779"/>
            </a:xfrm>
            <a:prstGeom prst="rect">
              <a:avLst/>
            </a:prstGeom>
            <a:noFill/>
            <a:ln w="9525">
              <a:noFill/>
              <a:prstDash val="sysDash"/>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20000"/>
                </a:lnSpc>
                <a:buClrTx/>
              </a:pPr>
              <a:r>
                <a:rPr lang="ja-JP" altLang="en-US" sz="1100" dirty="0">
                  <a:solidFill>
                    <a:schemeClr val="tx1">
                      <a:lumMod val="75000"/>
                      <a:lumOff val="25000"/>
                    </a:schemeClr>
                  </a:solidFill>
                </a:rPr>
                <a:t>ログインする</a:t>
              </a:r>
              <a:r>
                <a:rPr lang="en-US" altLang="ja-JP" sz="1100" dirty="0">
                  <a:solidFill>
                    <a:schemeClr val="tx1">
                      <a:lumMod val="75000"/>
                      <a:lumOff val="25000"/>
                    </a:schemeClr>
                  </a:solidFill>
                </a:rPr>
                <a:t>ACD</a:t>
              </a:r>
              <a:r>
                <a:rPr lang="ja-JP" altLang="en-US" sz="1100" dirty="0">
                  <a:solidFill>
                    <a:schemeClr val="tx1">
                      <a:lumMod val="75000"/>
                      <a:lumOff val="25000"/>
                    </a:schemeClr>
                  </a:solidFill>
                </a:rPr>
                <a:t>と、紐づいている発信リストの</a:t>
              </a:r>
              <a:endParaRPr lang="en-US" altLang="ja-JP" sz="1100" dirty="0">
                <a:solidFill>
                  <a:schemeClr val="tx1">
                    <a:lumMod val="75000"/>
                    <a:lumOff val="25000"/>
                  </a:schemeClr>
                </a:solidFill>
              </a:endParaRPr>
            </a:p>
            <a:p>
              <a:pPr eaLnBrk="1" hangingPunct="1">
                <a:lnSpc>
                  <a:spcPct val="120000"/>
                </a:lnSpc>
                <a:buClrTx/>
              </a:pPr>
              <a:r>
                <a:rPr lang="ja-JP" altLang="en-US" sz="1100" dirty="0">
                  <a:solidFill>
                    <a:schemeClr val="tx1">
                      <a:lumMod val="75000"/>
                      <a:lumOff val="25000"/>
                    </a:schemeClr>
                  </a:solidFill>
                </a:rPr>
                <a:t>「発信開始」「発信停止」でコントロール</a:t>
              </a:r>
              <a:endParaRPr lang="en-US" altLang="ja-JP" sz="1100" dirty="0">
                <a:solidFill>
                  <a:schemeClr val="tx1">
                    <a:lumMod val="75000"/>
                    <a:lumOff val="25000"/>
                  </a:schemeClr>
                </a:solidFill>
              </a:endParaRPr>
            </a:p>
          </p:txBody>
        </p:sp>
      </p:grpSp>
      <p:sp>
        <p:nvSpPr>
          <p:cNvPr id="86" name="Text Box 5"/>
          <p:cNvSpPr txBox="1">
            <a:spLocks noChangeArrowheads="1"/>
          </p:cNvSpPr>
          <p:nvPr/>
        </p:nvSpPr>
        <p:spPr bwMode="auto">
          <a:xfrm>
            <a:off x="3020546" y="4490543"/>
            <a:ext cx="1487720" cy="309958"/>
          </a:xfrm>
          <a:prstGeom prst="rect">
            <a:avLst/>
          </a:prstGeom>
          <a:solidFill>
            <a:srgbClr val="FFFFCC"/>
          </a:solidFill>
          <a:ln w="9525">
            <a:noFill/>
            <a:round/>
            <a:headEnd/>
            <a:tailEnd/>
          </a:ln>
          <a:effec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1400" b="1" dirty="0">
                <a:solidFill>
                  <a:srgbClr val="000000"/>
                </a:solidFill>
                <a:latin typeface="+mn-ea"/>
                <a:ea typeface="+mn-ea"/>
              </a:rPr>
              <a:t>オペレーター</a:t>
            </a:r>
            <a:r>
              <a:rPr lang="en-US" altLang="ja-JP" sz="1400" b="1" dirty="0">
                <a:solidFill>
                  <a:srgbClr val="000000"/>
                </a:solidFill>
                <a:latin typeface="+mn-ea"/>
                <a:ea typeface="+mn-ea"/>
              </a:rPr>
              <a:t>1</a:t>
            </a:r>
            <a:endParaRPr lang="ja-JP" altLang="en-US" sz="1400" b="1" dirty="0">
              <a:solidFill>
                <a:srgbClr val="000000"/>
              </a:solidFill>
              <a:latin typeface="+mn-ea"/>
              <a:ea typeface="+mn-ea"/>
            </a:endParaRPr>
          </a:p>
        </p:txBody>
      </p:sp>
      <p:sp>
        <p:nvSpPr>
          <p:cNvPr id="92" name="Text Box 5"/>
          <p:cNvSpPr txBox="1">
            <a:spLocks noChangeArrowheads="1"/>
          </p:cNvSpPr>
          <p:nvPr/>
        </p:nvSpPr>
        <p:spPr bwMode="auto">
          <a:xfrm>
            <a:off x="1055955" y="5439722"/>
            <a:ext cx="485086"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b="1" dirty="0">
                <a:solidFill>
                  <a:srgbClr val="FF0000"/>
                </a:solidFill>
                <a:latin typeface="+mn-ea"/>
                <a:ea typeface="+mn-ea"/>
              </a:rPr>
              <a:t>発信開始</a:t>
            </a:r>
            <a:endParaRPr lang="en-US" altLang="ja-JP" sz="800" b="1" dirty="0">
              <a:solidFill>
                <a:srgbClr val="FF0000"/>
              </a:solidFill>
              <a:latin typeface="+mn-ea"/>
              <a:ea typeface="+mn-ea"/>
            </a:endParaRPr>
          </a:p>
        </p:txBody>
      </p:sp>
      <p:sp>
        <p:nvSpPr>
          <p:cNvPr id="93" name="Text Box 5"/>
          <p:cNvSpPr txBox="1">
            <a:spLocks noChangeArrowheads="1"/>
          </p:cNvSpPr>
          <p:nvPr/>
        </p:nvSpPr>
        <p:spPr bwMode="auto">
          <a:xfrm>
            <a:off x="2241046" y="5439722"/>
            <a:ext cx="496648"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dirty="0">
                <a:solidFill>
                  <a:srgbClr val="000000"/>
                </a:solidFill>
                <a:latin typeface="+mn-ea"/>
                <a:ea typeface="+mn-ea"/>
              </a:rPr>
              <a:t>発信停止</a:t>
            </a:r>
            <a:endParaRPr lang="en-US" altLang="ja-JP" sz="800" dirty="0">
              <a:solidFill>
                <a:srgbClr val="000000"/>
              </a:solidFill>
              <a:latin typeface="+mn-ea"/>
              <a:ea typeface="+mn-ea"/>
            </a:endParaRPr>
          </a:p>
        </p:txBody>
      </p:sp>
      <p:sp>
        <p:nvSpPr>
          <p:cNvPr id="94" name="Text Box 5"/>
          <p:cNvSpPr txBox="1">
            <a:spLocks noChangeArrowheads="1"/>
          </p:cNvSpPr>
          <p:nvPr/>
        </p:nvSpPr>
        <p:spPr bwMode="auto">
          <a:xfrm>
            <a:off x="4058663" y="4934112"/>
            <a:ext cx="713381" cy="123111"/>
          </a:xfrm>
          <a:prstGeom prst="rect">
            <a:avLst/>
          </a:prstGeom>
          <a:solidFill>
            <a:srgbClr val="FFFFCC"/>
          </a:solidFill>
          <a:ln w="9525">
            <a:noFill/>
            <a:round/>
            <a:headEnd/>
            <a:tailEnd/>
          </a:ln>
          <a:effectLst/>
        </p:spPr>
        <p:txBody>
          <a:bodyPr wrap="square" lIns="0" tIns="0" rIns="0" bIns="0" anchor="ctr" anchorCtr="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algn="ctr" eaLnBrk="1" hangingPunct="1">
              <a:buClrTx/>
            </a:pPr>
            <a:r>
              <a:rPr lang="ja-JP" altLang="en-US" sz="800" dirty="0">
                <a:latin typeface="+mn-ea"/>
                <a:ea typeface="+mn-ea"/>
              </a:rPr>
              <a:t>ログインしない</a:t>
            </a:r>
            <a:endParaRPr lang="en-US" altLang="ja-JP" sz="800" dirty="0">
              <a:latin typeface="+mn-ea"/>
              <a:ea typeface="+mn-ea"/>
            </a:endParaRPr>
          </a:p>
        </p:txBody>
      </p:sp>
      <p:sp>
        <p:nvSpPr>
          <p:cNvPr id="14" name="フリーフォーム 13"/>
          <p:cNvSpPr/>
          <p:nvPr/>
        </p:nvSpPr>
        <p:spPr bwMode="auto">
          <a:xfrm>
            <a:off x="279400" y="4485755"/>
            <a:ext cx="4282440" cy="1501140"/>
          </a:xfrm>
          <a:custGeom>
            <a:avLst/>
            <a:gdLst>
              <a:gd name="connsiteX0" fmla="*/ 2667000 w 4282440"/>
              <a:gd name="connsiteY0" fmla="*/ 7620 h 1501140"/>
              <a:gd name="connsiteX1" fmla="*/ 2667000 w 4282440"/>
              <a:gd name="connsiteY1" fmla="*/ 7620 h 1501140"/>
              <a:gd name="connsiteX2" fmla="*/ 2773680 w 4282440"/>
              <a:gd name="connsiteY2" fmla="*/ 0 h 1501140"/>
              <a:gd name="connsiteX3" fmla="*/ 4282440 w 4282440"/>
              <a:gd name="connsiteY3" fmla="*/ 0 h 1501140"/>
              <a:gd name="connsiteX4" fmla="*/ 4282440 w 4282440"/>
              <a:gd name="connsiteY4" fmla="*/ 342900 h 1501140"/>
              <a:gd name="connsiteX5" fmla="*/ 3550920 w 4282440"/>
              <a:gd name="connsiteY5" fmla="*/ 304800 h 1501140"/>
              <a:gd name="connsiteX6" fmla="*/ 3718560 w 4282440"/>
              <a:gd name="connsiteY6" fmla="*/ 434340 h 1501140"/>
              <a:gd name="connsiteX7" fmla="*/ 3764280 w 4282440"/>
              <a:gd name="connsiteY7" fmla="*/ 601980 h 1501140"/>
              <a:gd name="connsiteX8" fmla="*/ 3840480 w 4282440"/>
              <a:gd name="connsiteY8" fmla="*/ 701040 h 1501140"/>
              <a:gd name="connsiteX9" fmla="*/ 3840480 w 4282440"/>
              <a:gd name="connsiteY9" fmla="*/ 998220 h 1501140"/>
              <a:gd name="connsiteX10" fmla="*/ 3710940 w 4282440"/>
              <a:gd name="connsiteY10" fmla="*/ 1097280 h 1501140"/>
              <a:gd name="connsiteX11" fmla="*/ 3429000 w 4282440"/>
              <a:gd name="connsiteY11" fmla="*/ 1089660 h 1501140"/>
              <a:gd name="connsiteX12" fmla="*/ 3139440 w 4282440"/>
              <a:gd name="connsiteY12" fmla="*/ 960120 h 1501140"/>
              <a:gd name="connsiteX13" fmla="*/ 3147060 w 4282440"/>
              <a:gd name="connsiteY13" fmla="*/ 662940 h 1501140"/>
              <a:gd name="connsiteX14" fmla="*/ 3238500 w 4282440"/>
              <a:gd name="connsiteY14" fmla="*/ 571500 h 1501140"/>
              <a:gd name="connsiteX15" fmla="*/ 3208020 w 4282440"/>
              <a:gd name="connsiteY15" fmla="*/ 449580 h 1501140"/>
              <a:gd name="connsiteX16" fmla="*/ 2987040 w 4282440"/>
              <a:gd name="connsiteY16" fmla="*/ 563880 h 1501140"/>
              <a:gd name="connsiteX17" fmla="*/ 2118360 w 4282440"/>
              <a:gd name="connsiteY17" fmla="*/ 845820 h 1501140"/>
              <a:gd name="connsiteX18" fmla="*/ 1493520 w 4282440"/>
              <a:gd name="connsiteY18" fmla="*/ 883920 h 1501140"/>
              <a:gd name="connsiteX19" fmla="*/ 1478280 w 4282440"/>
              <a:gd name="connsiteY19" fmla="*/ 1501140 h 1501140"/>
              <a:gd name="connsiteX20" fmla="*/ 0 w 4282440"/>
              <a:gd name="connsiteY20" fmla="*/ 1493520 h 1501140"/>
              <a:gd name="connsiteX21" fmla="*/ 7620 w 4282440"/>
              <a:gd name="connsiteY21" fmla="*/ 1043940 h 1501140"/>
              <a:gd name="connsiteX22" fmla="*/ 518160 w 4282440"/>
              <a:gd name="connsiteY22" fmla="*/ 1013460 h 1501140"/>
              <a:gd name="connsiteX23" fmla="*/ 998220 w 4282440"/>
              <a:gd name="connsiteY23" fmla="*/ 853440 h 1501140"/>
              <a:gd name="connsiteX24" fmla="*/ 998220 w 4282440"/>
              <a:gd name="connsiteY24" fmla="*/ 563880 h 1501140"/>
              <a:gd name="connsiteX25" fmla="*/ 2209800 w 4282440"/>
              <a:gd name="connsiteY25" fmla="*/ 571500 h 1501140"/>
              <a:gd name="connsiteX26" fmla="*/ 2567940 w 4282440"/>
              <a:gd name="connsiteY26" fmla="*/ 434340 h 1501140"/>
              <a:gd name="connsiteX27" fmla="*/ 2667000 w 4282440"/>
              <a:gd name="connsiteY27" fmla="*/ 7620 h 1501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282440" h="1501140">
                <a:moveTo>
                  <a:pt x="2667000" y="7620"/>
                </a:moveTo>
                <a:lnTo>
                  <a:pt x="2667000" y="7620"/>
                </a:lnTo>
                <a:lnTo>
                  <a:pt x="2773680" y="0"/>
                </a:lnTo>
                <a:lnTo>
                  <a:pt x="4282440" y="0"/>
                </a:lnTo>
                <a:lnTo>
                  <a:pt x="4282440" y="342900"/>
                </a:lnTo>
                <a:lnTo>
                  <a:pt x="3550920" y="304800"/>
                </a:lnTo>
                <a:lnTo>
                  <a:pt x="3718560" y="434340"/>
                </a:lnTo>
                <a:lnTo>
                  <a:pt x="3764280" y="601980"/>
                </a:lnTo>
                <a:lnTo>
                  <a:pt x="3840480" y="701040"/>
                </a:lnTo>
                <a:lnTo>
                  <a:pt x="3840480" y="998220"/>
                </a:lnTo>
                <a:lnTo>
                  <a:pt x="3710940" y="1097280"/>
                </a:lnTo>
                <a:lnTo>
                  <a:pt x="3429000" y="1089660"/>
                </a:lnTo>
                <a:lnTo>
                  <a:pt x="3139440" y="960120"/>
                </a:lnTo>
                <a:lnTo>
                  <a:pt x="3147060" y="662940"/>
                </a:lnTo>
                <a:lnTo>
                  <a:pt x="3238500" y="571500"/>
                </a:lnTo>
                <a:lnTo>
                  <a:pt x="3208020" y="449580"/>
                </a:lnTo>
                <a:lnTo>
                  <a:pt x="2987040" y="563880"/>
                </a:lnTo>
                <a:lnTo>
                  <a:pt x="2118360" y="845820"/>
                </a:lnTo>
                <a:lnTo>
                  <a:pt x="1493520" y="883920"/>
                </a:lnTo>
                <a:lnTo>
                  <a:pt x="1478280" y="1501140"/>
                </a:lnTo>
                <a:lnTo>
                  <a:pt x="0" y="1493520"/>
                </a:lnTo>
                <a:lnTo>
                  <a:pt x="7620" y="1043940"/>
                </a:lnTo>
                <a:lnTo>
                  <a:pt x="518160" y="1013460"/>
                </a:lnTo>
                <a:lnTo>
                  <a:pt x="998220" y="853440"/>
                </a:lnTo>
                <a:lnTo>
                  <a:pt x="998220" y="563880"/>
                </a:lnTo>
                <a:lnTo>
                  <a:pt x="2209800" y="571500"/>
                </a:lnTo>
                <a:lnTo>
                  <a:pt x="2567940" y="434340"/>
                </a:lnTo>
                <a:lnTo>
                  <a:pt x="2667000" y="7620"/>
                </a:lnTo>
                <a:close/>
              </a:path>
            </a:pathLst>
          </a:custGeom>
          <a:solidFill>
            <a:srgbClr val="FF99CC">
              <a:alpha val="28235"/>
            </a:srgbClr>
          </a:solidFill>
          <a:ln w="9525" cap="flat" cmpd="sng" algn="ctr">
            <a:noFill/>
            <a:prstDash val="solid"/>
            <a:round/>
            <a:headEnd type="none" w="med" len="med"/>
            <a:tailEnd type="triangle" w="med" len="med"/>
          </a:ln>
          <a:effectLst/>
        </p:spPr>
        <p:txBody>
          <a:bodyPr vert="horz" wrap="none" lIns="90000" tIns="46800" rIns="90000" bIns="46800" numCol="1" rtlCol="0" anchor="t" anchorCtr="0" compatLnSpc="1">
            <a:prstTxWarp prst="textNoShape">
              <a:avLst/>
            </a:prstTxWarp>
            <a:spAutoFit/>
          </a:bodyPr>
          <a:lstStyle/>
          <a:p>
            <a: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pPr>
            <a:endParaRPr kumimoji="0"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22" name="Text Box 5"/>
          <p:cNvSpPr txBox="1">
            <a:spLocks noChangeArrowheads="1"/>
          </p:cNvSpPr>
          <p:nvPr/>
        </p:nvSpPr>
        <p:spPr bwMode="auto">
          <a:xfrm>
            <a:off x="161177" y="3987899"/>
            <a:ext cx="8982824"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lnSpc>
                <a:spcPct val="150000"/>
              </a:lnSpc>
              <a:buClrTx/>
            </a:pPr>
            <a:r>
              <a:rPr lang="en-US" altLang="ja-JP" sz="1200" dirty="0"/>
              <a:t>ACD</a:t>
            </a:r>
            <a:r>
              <a:rPr lang="ja-JP" altLang="en-US" sz="1200" dirty="0"/>
              <a:t>もリストも固定せず、</a:t>
            </a:r>
            <a:r>
              <a:rPr lang="en-US" altLang="ja-JP" sz="1200" dirty="0"/>
              <a:t>ACD</a:t>
            </a:r>
            <a:r>
              <a:rPr lang="ja-JP" altLang="en-US" sz="1200" dirty="0"/>
              <a:t>とリストの両方で管理 ⇒ オペレーターの役割を固定せず、柔軟に対応させたい場合 </a:t>
            </a:r>
            <a:endParaRPr lang="en-US" altLang="ja-JP" sz="1200" dirty="0"/>
          </a:p>
        </p:txBody>
      </p:sp>
      <p:sp>
        <p:nvSpPr>
          <p:cNvPr id="70" name="Text Box 5"/>
          <p:cNvSpPr txBox="1">
            <a:spLocks noChangeArrowheads="1"/>
          </p:cNvSpPr>
          <p:nvPr/>
        </p:nvSpPr>
        <p:spPr bwMode="auto">
          <a:xfrm>
            <a:off x="-10554" y="16914"/>
            <a:ext cx="4605496"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ea typeface="ＭＳ Ｐゴシック" charset="-128"/>
              </a:defRPr>
            </a:lvl9pPr>
          </a:lstStyle>
          <a:p>
            <a:pPr eaLnBrk="1" hangingPunct="1">
              <a:buClrTx/>
            </a:pPr>
            <a:r>
              <a:rPr lang="ja-JP" altLang="en-US" dirty="0">
                <a:solidFill>
                  <a:srgbClr val="000000"/>
                </a:solidFill>
                <a:latin typeface="HG創英角ｺﾞｼｯｸUB" panose="020B0909000000000000" pitchFamily="49" charset="-128"/>
                <a:ea typeface="HG創英角ｺﾞｼｯｸUB" panose="020B0909000000000000" pitchFamily="49" charset="-128"/>
              </a:rPr>
              <a:t>＜発信リストの管理方法＞</a:t>
            </a:r>
          </a:p>
        </p:txBody>
      </p:sp>
    </p:spTree>
    <p:extLst>
      <p:ext uri="{BB962C8B-B14F-4D97-AF65-F5344CB8AC3E}">
        <p14:creationId xmlns:p14="http://schemas.microsoft.com/office/powerpoint/2010/main" val="424178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75475" y="6534154"/>
            <a:ext cx="2133600" cy="207963"/>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1E8FE51-EDFE-4E52-95D7-3078D6F8D2C3}" type="slidenum">
              <a:rPr kumimoji="1" lang="en-US" altLang="ja-JP" sz="1400" b="0" i="0" u="none" strike="noStrike" kern="1200" cap="none" spc="0" normalizeH="0" baseline="0" noProof="0">
                <a:ln>
                  <a:noFill/>
                </a:ln>
                <a:solidFill>
                  <a:srgbClr val="000000"/>
                </a:solidFill>
                <a:effectLst/>
                <a:uLnTx/>
                <a:uFillTx/>
                <a:latin typeface="HGP創英角ｺﾞｼｯｸUB" pitchFamily="50" charset="-128"/>
                <a:ea typeface="HGP創英角ｺﾞｼｯｸUB"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400" b="0" i="0" u="none" strike="noStrike" kern="1200" cap="none" spc="0" normalizeH="0" baseline="0" noProof="0">
              <a:ln>
                <a:noFill/>
              </a:ln>
              <a:solidFill>
                <a:srgbClr val="000000"/>
              </a:solidFill>
              <a:effectLst/>
              <a:uLnTx/>
              <a:uFillTx/>
              <a:latin typeface="HGP創英角ｺﾞｼｯｸUB" pitchFamily="50" charset="-128"/>
              <a:ea typeface="HGP創英角ｺﾞｼｯｸUB" pitchFamily="50" charset="-128"/>
              <a:cs typeface="+mn-cs"/>
            </a:endParaRPr>
          </a:p>
        </p:txBody>
      </p:sp>
      <p:sp>
        <p:nvSpPr>
          <p:cNvPr id="3" name="Rectangle 4"/>
          <p:cNvSpPr txBox="1">
            <a:spLocks noChangeArrowheads="1"/>
          </p:cNvSpPr>
          <p:nvPr/>
        </p:nvSpPr>
        <p:spPr>
          <a:xfrm>
            <a:off x="457200" y="0"/>
            <a:ext cx="8229600" cy="638175"/>
          </a:xfrm>
          <a:prstGeom prst="rect">
            <a:avLst/>
          </a:prstGeom>
        </p:spPr>
        <p:txBody>
          <a:bodyPr/>
          <a:lstStyle>
            <a:lvl1pPr algn="l" rtl="0" eaLnBrk="1" fontAlgn="base" hangingPunct="1">
              <a:spcBef>
                <a:spcPct val="0"/>
              </a:spcBef>
              <a:spcAft>
                <a:spcPct val="0"/>
              </a:spcAft>
              <a:defRPr kumimoji="1" sz="3200">
                <a:solidFill>
                  <a:schemeClr val="tx2"/>
                </a:solidFill>
                <a:latin typeface="+mj-lt"/>
                <a:ea typeface="+mj-ea"/>
                <a:cs typeface="+mj-cs"/>
              </a:defRPr>
            </a:lvl1pPr>
            <a:lvl2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3200">
                <a:solidFill>
                  <a:schemeClr val="tx2"/>
                </a:solidFill>
                <a:latin typeface="HGP創英角ｺﾞｼｯｸUB" pitchFamily="50" charset="-128"/>
                <a:ea typeface="HGP創英角ｺﾞｼｯｸUB"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3200" b="0" i="0" u="none" strike="noStrike" kern="0" cap="none" spc="0" normalizeH="0" baseline="0" noProof="0" dirty="0">
                <a:ln>
                  <a:noFill/>
                </a:ln>
                <a:solidFill>
                  <a:srgbClr val="333399"/>
                </a:solidFill>
                <a:effectLst/>
                <a:uLnTx/>
                <a:uFillTx/>
                <a:latin typeface="HGP創英角ｺﾞｼｯｸUB"/>
                <a:ea typeface="HGP創英角ｺﾞｼｯｸUB"/>
                <a:cs typeface="+mj-cs"/>
              </a:rPr>
              <a:t>お問い合わせ窓口</a:t>
            </a:r>
          </a:p>
        </p:txBody>
      </p:sp>
      <p:grpSp>
        <p:nvGrpSpPr>
          <p:cNvPr id="10" name="グループ化 9"/>
          <p:cNvGrpSpPr/>
          <p:nvPr/>
        </p:nvGrpSpPr>
        <p:grpSpPr>
          <a:xfrm>
            <a:off x="654601" y="909707"/>
            <a:ext cx="7705725" cy="4377362"/>
            <a:chOff x="950142" y="709290"/>
            <a:chExt cx="7705725" cy="4377363"/>
          </a:xfrm>
        </p:grpSpPr>
        <p:sp>
          <p:nvSpPr>
            <p:cNvPr id="8" name="Rectangle 28"/>
            <p:cNvSpPr>
              <a:spLocks noChangeArrowheads="1"/>
            </p:cNvSpPr>
            <p:nvPr/>
          </p:nvSpPr>
          <p:spPr bwMode="auto">
            <a:xfrm>
              <a:off x="950142" y="709290"/>
              <a:ext cx="7705725" cy="2446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nl-NL" altLang="ja-JP" sz="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nl-NL"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お電話でのお問い合わせ</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受付時間：平日</a:t>
              </a:r>
              <a:r>
                <a:rPr kumimoji="1" lang="en-US" altLang="ja-JP"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10</a:t>
              </a: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時～</a:t>
              </a:r>
              <a:r>
                <a:rPr kumimoji="1" lang="en-US" altLang="ja-JP"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18</a:t>
              </a:r>
              <a:r>
                <a:rPr kumimoji="1" lang="ja-JP" altLang="en-US" sz="1800" b="0" i="0" u="none" strike="noStrike" kern="1200" cap="none" spc="0" normalizeH="0" baseline="0" noProof="0" dirty="0">
                  <a:ln>
                    <a:noFill/>
                  </a:ln>
                  <a:solidFill>
                    <a:srgbClr val="FF9966"/>
                  </a:solidFill>
                  <a:effectLst/>
                  <a:uLnTx/>
                  <a:uFillTx/>
                  <a:latin typeface="HGP創英角ｺﾞｼｯｸUB"/>
                  <a:ea typeface="HGP創英角ｺﾞｼｯｸUB"/>
                  <a:cs typeface="+mn-cs"/>
                </a:rPr>
                <a:t>時（土日祝日、夏季休業、年末年始は除く）</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32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０５０－５８１０－７９７８</a:t>
              </a: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お電話が繋がりましたら、音声ガイダンスに沿ってお進みください。</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サポートメールアドレス</a:t>
              </a: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3200" b="0" i="0" u="none" strike="noStrike" kern="1200" cap="none" spc="0" normalizeH="0" baseline="0" noProof="0" dirty="0">
                  <a:ln>
                    <a:noFill/>
                  </a:ln>
                  <a:solidFill>
                    <a:srgbClr val="FF0000"/>
                  </a:solidFill>
                  <a:effectLst/>
                  <a:uLnTx/>
                  <a:uFillTx/>
                  <a:latin typeface="HGP創英角ｺﾞｼｯｸUB" pitchFamily="50" charset="-128"/>
                  <a:ea typeface="HGP創英角ｺﾞｼｯｸUB" pitchFamily="50" charset="-128"/>
                  <a:cs typeface="+mn-cs"/>
                  <a:hlinkClick r:id="rId2"/>
                </a:rPr>
                <a:t>bb-support@softsu.co.jp</a:t>
              </a:r>
              <a:endParaRPr kumimoji="1" lang="en-US" altLang="ja-JP" sz="3200" b="0" i="0" u="none" strike="noStrike" kern="1200" cap="none" spc="0" normalizeH="0" baseline="0" noProof="0" dirty="0">
                <a:ln>
                  <a:noFill/>
                </a:ln>
                <a:solidFill>
                  <a:srgbClr val="FF0000"/>
                </a:solidFill>
                <a:effectLst/>
                <a:uLnTx/>
                <a:uFillTx/>
                <a:latin typeface="HGP創英角ｺﾞｼｯｸUB" pitchFamily="50" charset="-128"/>
                <a:ea typeface="HGP創英角ｺﾞｼｯｸUB" pitchFamily="50" charset="-128"/>
                <a:cs typeface="+mn-cs"/>
              </a:endParaRPr>
            </a:p>
          </p:txBody>
        </p:sp>
        <p:sp>
          <p:nvSpPr>
            <p:cNvPr id="9" name="Rectangle 28"/>
            <p:cNvSpPr>
              <a:spLocks noChangeArrowheads="1"/>
            </p:cNvSpPr>
            <p:nvPr/>
          </p:nvSpPr>
          <p:spPr bwMode="auto">
            <a:xfrm>
              <a:off x="950142" y="3076872"/>
              <a:ext cx="7705725" cy="2009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各種マニュアル、</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FAQ</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を用意しております。是非ご活用下さい。</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BlueBean</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サポートページ</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・サポートドキュメント</a:t>
              </a:r>
              <a:b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br>
              <a:r>
                <a:rPr kumimoji="1" lang="en-US"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hlinkClick r:id="rId3"/>
                </a:rPr>
                <a:t>https://www.bluebean365.jp/document/</a:t>
              </a:r>
              <a:endParaRPr kumimoji="1" lang="nl-NL" altLang="ja-JP" sz="9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・よくある質問（</a:t>
              </a:r>
              <a:r>
                <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FAQ</a:t>
              </a:r>
              <a:r>
                <a:rPr kumimoji="1" lang="ja-JP" altLang="en-US"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rPr>
                <a:t>）</a:t>
              </a:r>
              <a:endParaRPr kumimoji="1" lang="en-US" altLang="ja-JP" sz="18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nl-NL"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hlinkClick r:id="rId4"/>
                </a:rPr>
                <a:t>https://www.bluebean365.jp/faq/</a:t>
              </a:r>
              <a:endParaRPr kumimoji="1" lang="nl-NL" altLang="ja-JP" sz="1600" b="0" i="0" u="none" strike="noStrike" kern="1200" cap="none" spc="0" normalizeH="0" baseline="0" noProof="0" dirty="0">
                <a:ln>
                  <a:noFill/>
                </a:ln>
                <a:solidFill>
                  <a:srgbClr val="000000"/>
                </a:solidFill>
                <a:effectLst/>
                <a:uLnTx/>
                <a:uFillTx/>
                <a:latin typeface="HGP創英角ｺﾞｼｯｸUB" pitchFamily="50" charset="-128"/>
                <a:ea typeface="HGP創英角ｺﾞｼｯｸUB" pitchFamily="50" charset="-128"/>
                <a:cs typeface="+mn-cs"/>
              </a:endParaRPr>
            </a:p>
          </p:txBody>
        </p:sp>
      </p:grpSp>
      <p:grpSp>
        <p:nvGrpSpPr>
          <p:cNvPr id="5" name="グループ化 4">
            <a:extLst>
              <a:ext uri="{FF2B5EF4-FFF2-40B4-BE49-F238E27FC236}">
                <a16:creationId xmlns:a16="http://schemas.microsoft.com/office/drawing/2014/main" id="{088166AC-A69F-43E2-B356-777B70FADF7A}"/>
              </a:ext>
            </a:extLst>
          </p:cNvPr>
          <p:cNvGrpSpPr/>
          <p:nvPr/>
        </p:nvGrpSpPr>
        <p:grpSpPr>
          <a:xfrm>
            <a:off x="654599" y="5640791"/>
            <a:ext cx="7893055" cy="893360"/>
            <a:chOff x="654599" y="5640791"/>
            <a:chExt cx="7893055" cy="893360"/>
          </a:xfrm>
        </p:grpSpPr>
        <p:sp>
          <p:nvSpPr>
            <p:cNvPr id="4" name="テキスト ボックス 3"/>
            <p:cNvSpPr txBox="1"/>
            <p:nvPr/>
          </p:nvSpPr>
          <p:spPr>
            <a:xfrm>
              <a:off x="654599" y="5640791"/>
              <a:ext cx="7893055" cy="893360"/>
            </a:xfrm>
            <a:prstGeom prst="rect">
              <a:avLst/>
            </a:prstGeom>
            <a:solidFill>
              <a:schemeClr val="accent2"/>
            </a:solidFill>
          </p:spPr>
          <p:txBody>
            <a:bodyPr wrap="square" rtlCol="0" anchor="ctr" anchorCtr="1">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コールセンターで、すぐに使える便利な情報を紹介中！</a:t>
              </a:r>
              <a:endPar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BlueBean</a:t>
              </a: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公式</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Facebook</a:t>
              </a: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ページに  「いいね！」 をお願いします！</a:t>
              </a:r>
              <a:endPar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　　　　　　</a:t>
              </a:r>
              <a:r>
                <a:rPr kumimoji="1" lang="en-US" altLang="ja-JP" sz="1800" b="0" i="0" u="none" strike="noStrike" kern="1200" cap="none" spc="0" normalizeH="0" baseline="0" noProof="0" dirty="0">
                  <a:ln>
                    <a:noFill/>
                  </a:ln>
                  <a:solidFill>
                    <a:srgbClr val="FFFFFF"/>
                  </a:solidFill>
                  <a:effectLst/>
                  <a:uLnTx/>
                  <a:uFillTx/>
                  <a:latin typeface="HGP創英角ｺﾞｼｯｸUB" pitchFamily="50" charset="-128"/>
                  <a:ea typeface="HGP創英角ｺﾞｼｯｸUB" pitchFamily="50" charset="-128"/>
                  <a:cs typeface="+mn-cs"/>
                </a:rPr>
                <a:t>https://www.facebook.com/bluebeanofficial/</a:t>
              </a:r>
            </a:p>
          </p:txBody>
        </p:sp>
        <p:pic>
          <p:nvPicPr>
            <p:cNvPr id="6" name="図 5">
              <a:extLst>
                <a:ext uri="{FF2B5EF4-FFF2-40B4-BE49-F238E27FC236}">
                  <a16:creationId xmlns:a16="http://schemas.microsoft.com/office/drawing/2014/main" id="{784CE84C-4311-4DB7-B719-1E8BEB697C4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72648" y="5727471"/>
              <a:ext cx="720000" cy="720000"/>
            </a:xfrm>
            <a:prstGeom prst="rect">
              <a:avLst/>
            </a:prstGeom>
          </p:spPr>
        </p:pic>
      </p:grpSp>
    </p:spTree>
    <p:extLst>
      <p:ext uri="{BB962C8B-B14F-4D97-AF65-F5344CB8AC3E}">
        <p14:creationId xmlns:p14="http://schemas.microsoft.com/office/powerpoint/2010/main" val="315374510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0000" tIns="46800" rIns="90000" bIns="46800" numCol="1" anchor="t" anchorCtr="0" compatLnSpc="1">
        <a:prstTxWarp prst="textNoShape">
          <a:avLst/>
        </a:prstTxWarp>
        <a:spAutoFit/>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HGP創英角ｺﾞｼｯｸUB"/>
        <a:ea typeface="HGP創英角ｺﾞｼｯｸUB"/>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772C0FBD-529D-48FE-B156-1EA082049153}" vid="{F97DAF79-4234-4705-A8DB-076622F0CB35}"/>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1121</Words>
  <Application>Microsoft Office PowerPoint</Application>
  <PresentationFormat>画面に合わせる (4:3)</PresentationFormat>
  <Paragraphs>112</Paragraphs>
  <Slides>7</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7</vt:i4>
      </vt:variant>
    </vt:vector>
  </HeadingPairs>
  <TitlesOfParts>
    <vt:vector size="15" baseType="lpstr">
      <vt:lpstr>HGP創英角ｺﾞｼｯｸUB</vt:lpstr>
      <vt:lpstr>HG創英角ｺﾞｼｯｸUB</vt:lpstr>
      <vt:lpstr>ＭＳ Ｐゴシック</vt:lpstr>
      <vt:lpstr>Arial</vt:lpstr>
      <vt:lpstr>Times New Roman</vt:lpstr>
      <vt:lpstr>標準デザイン</vt:lpstr>
      <vt:lpstr>1_標準デザイン</vt:lpstr>
      <vt:lpstr>Visio</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cp:lastModifiedBy/>
  <cp:revision>1</cp:revision>
  <dcterms:created xsi:type="dcterms:W3CDTF">2017-09-01T08:04:51Z</dcterms:created>
  <dcterms:modified xsi:type="dcterms:W3CDTF">2021-03-19T06:26:50Z</dcterms:modified>
</cp:coreProperties>
</file>