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74" r:id="rId4"/>
    <p:sldId id="275" r:id="rId5"/>
    <p:sldId id="276" r:id="rId6"/>
  </p:sldIdLst>
  <p:sldSz cx="9144000" cy="6858000" type="screen4x3"/>
  <p:notesSz cx="6742113" cy="98758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11">
          <p15:clr>
            <a:srgbClr val="A4A3A4"/>
          </p15:clr>
        </p15:guide>
        <p15:guide id="4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FFCC"/>
    <a:srgbClr val="FFCC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7" autoAdjust="0"/>
    <p:restoredTop sz="94660"/>
  </p:normalViewPr>
  <p:slideViewPr>
    <p:cSldViewPr>
      <p:cViewPr varScale="1">
        <p:scale>
          <a:sx n="77" d="100"/>
          <a:sy n="77" d="100"/>
        </p:scale>
        <p:origin x="97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  <p:guide orient="horz" pos="3111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50888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4212" y="4691024"/>
            <a:ext cx="5392130" cy="444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282677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50888"/>
            <a:ext cx="4935537" cy="37036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708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712BF-EBF8-41B8-8106-D0CFED415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9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C70E6-F6F0-4B6C-8781-321C00937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9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607218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607218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8D885-89F4-458D-A290-09C1374D8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4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DD88D8-2AC9-4A54-92EA-E14CB81E13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334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FB996-49D7-4191-AACC-F8E01E2C40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7835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A6C4-D1A3-4809-9BD7-BC5F6EE7E4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0552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8DB8A-0CC5-45B8-8D08-3745A5DAA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514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E2E16-9263-46B3-A599-11AB4898EB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94736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A3BFF-D794-46DF-BA27-5551244BCB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4768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8FE51-EDFE-4E52-95D7-3078D6F8D2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355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2DEC6-1F1C-48DF-BB9B-2C591D9A56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413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DE139-CC23-4CBF-8C05-E29FF737A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65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A3901-766A-454C-88E9-AFF00CCEBA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42698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E132-7B3C-4207-BA2E-CB3643DD6F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9954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0721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0721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A84B2-7EB9-4CD7-A715-1CA77513F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236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E4F27-DF7E-4925-ABF4-308F01150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600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600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2A60A-E1D2-4312-ABB3-B190442C0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43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8DC9B-6A17-40D8-BECA-77A560B7D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7E9BE-698F-4435-9EFD-21827BE8E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3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9CD93-E807-4037-BAF5-27E1CA9BB9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34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C6E53-A576-495A-ACAE-981346F58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3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E95D-CDE3-43DD-BE7A-B81DE247B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32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73423A3A-9E1D-48A7-B78A-C1FA193F6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979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5475" y="6534154"/>
            <a:ext cx="2133600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479C465-C784-4965-9739-465D15E3D3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Line 8"/>
          <p:cNvSpPr>
            <a:spLocks noChangeShapeType="1"/>
          </p:cNvSpPr>
          <p:nvPr userDrawn="1"/>
        </p:nvSpPr>
        <p:spPr bwMode="auto">
          <a:xfrm>
            <a:off x="0" y="692150"/>
            <a:ext cx="9144000" cy="15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23653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bean365.jp/document/" TargetMode="External"/><Relationship Id="rId2" Type="http://schemas.openxmlformats.org/officeDocument/2006/relationships/hyperlink" Target="mailto:bb-support@softsu.co.jp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hyperlink" Target="https://www.bluebean365.jp/faq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8226425" y="2774950"/>
            <a:ext cx="707671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ja-JP" dirty="0">
                <a:solidFill>
                  <a:srgbClr val="000000"/>
                </a:solidFill>
              </a:rPr>
              <a:t>Ver.7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684213" y="3487738"/>
            <a:ext cx="7704137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</a:rPr>
              <a:t>本マニュアルでは、架電禁止インポートの設定方法についてご説明します。</a:t>
            </a: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0" y="1700213"/>
            <a:ext cx="9144000" cy="10668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 defTabSz="914400">
              <a:buClrTx/>
              <a:buSzTx/>
              <a:buFontTx/>
              <a:buNone/>
            </a:pPr>
            <a:r>
              <a:rPr kumimoji="1" lang="ja-JP" altLang="en-US" sz="3200" dirty="0">
                <a:solidFill>
                  <a:schemeClr val="bg1"/>
                </a:solidFill>
                <a:latin typeface="ＭＳ Ｐゴシック" charset="-128"/>
              </a:rPr>
              <a:t>架電禁止インポート設定方法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6299CD93-E807-4037-BAF5-27E1CA9BB9B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8594" y="4894758"/>
            <a:ext cx="1891804" cy="1431873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34294" y="4453700"/>
            <a:ext cx="2900451" cy="35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※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 インポートデータの作成方法</a:t>
            </a:r>
            <a:endParaRPr lang="en-US" altLang="ja-JP" sz="1600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62868" y="3111614"/>
            <a:ext cx="8729611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① 業務：架電禁止リストを適用したい業務を選択します（全業務共通か個別の業務に適用するかを選択できます）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② ファイル：参照ボタンを押し、</a:t>
            </a:r>
            <a:r>
              <a:rPr kumimoji="1" lang="en-US" altLang="ja-JP" sz="1200" dirty="0">
                <a:solidFill>
                  <a:schemeClr val="tx1"/>
                </a:solidFill>
                <a:latin typeface="ＭＳ Ｐゴシック" pitchFamily="50" charset="-128"/>
              </a:rPr>
              <a:t>csv</a:t>
            </a: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データをアップロードして下さい。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③ 取り込みのタイミング：「即時」「日時指定」より選択します。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48594" y="646088"/>
            <a:ext cx="6977706" cy="2270966"/>
            <a:chOff x="248594" y="916734"/>
            <a:chExt cx="6977706" cy="2270966"/>
          </a:xfrm>
        </p:grpSpPr>
        <p:pic>
          <p:nvPicPr>
            <p:cNvPr id="8195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48594" y="916734"/>
              <a:ext cx="6977706" cy="2270966"/>
            </a:xfrm>
            <a:prstGeom prst="rect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3" name="円/楕円 2"/>
            <p:cNvSpPr/>
            <p:nvPr/>
          </p:nvSpPr>
          <p:spPr bwMode="auto">
            <a:xfrm>
              <a:off x="1805149" y="2043410"/>
              <a:ext cx="737736" cy="239025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 bwMode="auto">
            <a:xfrm>
              <a:off x="1806249" y="1741310"/>
              <a:ext cx="3279331" cy="256435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5080372" y="1690742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/>
                <a:t>①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4339084" y="2038946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/>
                <a:t>②</a:t>
              </a:r>
            </a:p>
          </p:txBody>
        </p:sp>
      </p:grp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2447032" y="4882058"/>
            <a:ext cx="5437336" cy="141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架電禁止にしたい電話番号を一列にすべて入力し、</a:t>
            </a: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csv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形式で保存して下さい（左図参照）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 注意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・ 複数列の入力には対応しておりません。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・ 電話番号に</a:t>
            </a: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“-”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（ハイフン）がついた状態でも取り込み可能です。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    （システムにはハイフンが取れた電話番号データがインポートされます）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3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・ エクセルを使って作成される場合、先頭の“</a:t>
            </a: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0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”が消えてしまわないようにご注意下さい。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606655" y="5527608"/>
            <a:ext cx="1044895" cy="375448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5" name="object 10"/>
          <p:cNvSpPr txBox="1">
            <a:spLocks/>
          </p:cNvSpPr>
          <p:nvPr/>
        </p:nvSpPr>
        <p:spPr>
          <a:xfrm>
            <a:off x="118576" y="116632"/>
            <a:ext cx="7477760" cy="2734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2700" algn="l">
              <a:lnSpc>
                <a:spcPts val="2155"/>
              </a:lnSpc>
            </a:pPr>
            <a:r>
              <a:rPr lang="ja-JP" altLang="en-US" sz="1800" kern="0" dirty="0">
                <a:latin typeface="ＭＳ Ｐゴシック"/>
                <a:cs typeface="ＭＳ Ｐゴシック"/>
              </a:rPr>
              <a:t>■ 設定方法</a:t>
            </a:r>
          </a:p>
        </p:txBody>
      </p:sp>
    </p:spTree>
    <p:extLst>
      <p:ext uri="{BB962C8B-B14F-4D97-AF65-F5344CB8AC3E}">
        <p14:creationId xmlns:p14="http://schemas.microsoft.com/office/powerpoint/2010/main" val="200201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6299CD93-E807-4037-BAF5-27E1CA9BB9B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222206" y="554753"/>
            <a:ext cx="8676455" cy="4718494"/>
            <a:chOff x="251519" y="605911"/>
            <a:chExt cx="8676455" cy="4718494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51519" y="605911"/>
              <a:ext cx="8676455" cy="4718494"/>
            </a:xfrm>
            <a:prstGeom prst="rect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5" name="正方形/長方形 4"/>
            <p:cNvSpPr/>
            <p:nvPr/>
          </p:nvSpPr>
          <p:spPr bwMode="auto">
            <a:xfrm>
              <a:off x="1763688" y="2053384"/>
              <a:ext cx="589815" cy="604662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6" name="円/楕円 5"/>
            <p:cNvSpPr/>
            <p:nvPr/>
          </p:nvSpPr>
          <p:spPr bwMode="auto">
            <a:xfrm>
              <a:off x="7092280" y="2077169"/>
              <a:ext cx="1728192" cy="239025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8" name="object 10"/>
          <p:cNvSpPr txBox="1">
            <a:spLocks/>
          </p:cNvSpPr>
          <p:nvPr/>
        </p:nvSpPr>
        <p:spPr>
          <a:xfrm>
            <a:off x="118576" y="116632"/>
            <a:ext cx="7477760" cy="2734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4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2700" algn="l">
              <a:lnSpc>
                <a:spcPts val="2155"/>
              </a:lnSpc>
            </a:pPr>
            <a:r>
              <a:rPr lang="ja-JP" altLang="en-US" sz="1800" kern="0" dirty="0">
                <a:latin typeface="ＭＳ Ｐゴシック"/>
                <a:cs typeface="ＭＳ Ｐゴシック"/>
              </a:rPr>
              <a:t>■ インポート結果の確認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43166" y="5288825"/>
            <a:ext cx="867645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① 処理状態：「処理完了」と表示されていれば正常に読み込みができています。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    データ総件数：リストに含まれていた顧客情報の件数が表示されます。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    処理完了件数：システムに読み込みされた顧客情報の件数が表示されます。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　　無効なデータ件数：システムに読み込みされなかった顧客情報の件数です。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lnSpc>
                <a:spcPct val="140000"/>
              </a:lnSpc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200" dirty="0">
                <a:solidFill>
                  <a:schemeClr val="tx1"/>
                </a:solidFill>
                <a:latin typeface="ＭＳ Ｐゴシック" pitchFamily="50" charset="-128"/>
              </a:rPr>
              <a:t>② 架電禁止情報削除：架電禁止を解除したい場合に使用します（架電禁止情報がシステムから削除されます）</a:t>
            </a:r>
            <a:endParaRPr kumimoji="1" lang="en-US" altLang="ja-JP" sz="1200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16856" y="2002226"/>
            <a:ext cx="4154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①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583260" y="1960857"/>
            <a:ext cx="41710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②</a:t>
            </a:r>
          </a:p>
        </p:txBody>
      </p:sp>
    </p:spTree>
    <p:extLst>
      <p:ext uri="{BB962C8B-B14F-4D97-AF65-F5344CB8AC3E}">
        <p14:creationId xmlns:p14="http://schemas.microsoft.com/office/powerpoint/2010/main" val="2350933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5475" y="6534154"/>
            <a:ext cx="2133600" cy="207963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8FE51-EDFE-4E52-95D7-3078D6F8D2C3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0"/>
            <a:ext cx="8229600" cy="63817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お問い合わせ窓口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654601" y="909707"/>
            <a:ext cx="7705725" cy="4577417"/>
            <a:chOff x="950142" y="709290"/>
            <a:chExt cx="7705725" cy="4577418"/>
          </a:xfrm>
        </p:grpSpPr>
        <p:sp>
          <p:nvSpPr>
            <p:cNvPr id="8" name="Rectangle 28"/>
            <p:cNvSpPr>
              <a:spLocks noChangeArrowheads="1"/>
            </p:cNvSpPr>
            <p:nvPr/>
          </p:nvSpPr>
          <p:spPr bwMode="auto">
            <a:xfrm>
              <a:off x="950142" y="709290"/>
              <a:ext cx="7705725" cy="24468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nl-NL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お電話でのお問い合わせ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受付時間：平日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10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時～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18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時（土日祝日、夏季休業、年末年始は除く）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０５０－５８１０－７９７８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※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お電話が繋がりましたら、音声ガイダンスに沿ってお進みください。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サポートメールアドレス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2"/>
                </a:rPr>
                <a:t>bb-support@softsu.co.jp</a:t>
              </a:r>
              <a:endPara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950142" y="3076872"/>
              <a:ext cx="7705725" cy="22098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各種マニュアル、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を用意しております。是非ご活用下さい。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BlueBean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サポートページ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・サポートドキュメント</a:t>
              </a:r>
              <a:b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</a:b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3"/>
                </a:rPr>
                <a:t>https://www.bluebean365.jp/document/</a:t>
              </a: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nl-NL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・よくある質問（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4"/>
                </a:rPr>
                <a:t>https://www.bluebean365.jp/faq/</a:t>
              </a:r>
              <a:endParaRPr kumimoji="1" lang="nl-NL" altLang="ja-JP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88166AC-A69F-43E2-B356-777B70FADF7A}"/>
              </a:ext>
            </a:extLst>
          </p:cNvPr>
          <p:cNvGrpSpPr/>
          <p:nvPr/>
        </p:nvGrpSpPr>
        <p:grpSpPr>
          <a:xfrm>
            <a:off x="654599" y="5640791"/>
            <a:ext cx="7893055" cy="893360"/>
            <a:chOff x="654599" y="5640791"/>
            <a:chExt cx="7893055" cy="89336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654599" y="5640791"/>
              <a:ext cx="7893055" cy="893360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 anchorCtr="1">
              <a:no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コールセンターで、すぐに使える便利な情報を紹介中！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BlueBean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公式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Facebook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ページに  「いいね！」 をお願いします！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https://www.facebook.com/bluebeanofficial/</a:t>
              </a:r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784CE84C-4311-4DB7-B719-1E8BEB697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2648" y="5727471"/>
              <a:ext cx="720000" cy="7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374510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B8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B8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772C0FBD-529D-48FE-B156-1EA082049153}" vid="{F97DAF79-4234-4705-A8DB-076622F0CB35}"/>
    </a:ext>
  </a:ext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画面に合わせる (4:3)</PresentationFormat>
  <Paragraphs>47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HGP創英角ｺﾞｼｯｸUB</vt:lpstr>
      <vt:lpstr>ＭＳ Ｐゴシック</vt:lpstr>
      <vt:lpstr>Arial</vt:lpstr>
      <vt:lpstr>Times New Roman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2017-09-01T08:11:52Z</dcterms:created>
  <dcterms:modified xsi:type="dcterms:W3CDTF">2021-03-19T05:44:37Z</dcterms:modified>
</cp:coreProperties>
</file>